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7" r:id="rId7"/>
    <p:sldId id="270" r:id="rId8"/>
    <p:sldId id="268" r:id="rId9"/>
    <p:sldId id="262" r:id="rId10"/>
    <p:sldId id="263" r:id="rId11"/>
    <p:sldId id="265" r:id="rId12"/>
    <p:sldId id="266" r:id="rId13"/>
    <p:sldId id="271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ewr38820\Documents\Presentation%20Info\Board%20Data%20April-Sep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r38820\Documents\Presentation%20Info\Data%20board%20Oct-De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stacked"/>
        <c:ser>
          <c:idx val="0"/>
          <c:order val="0"/>
          <c:cat>
            <c:strRef>
              <c:f>Sheet1!$A$2:$A$4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0"/>
                  <c:y val="-0.44629632545931758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0.42277769028871398"/>
                </c:manualLayout>
              </c:layout>
              <c:showVal val="1"/>
            </c:dLbl>
            <c:dLbl>
              <c:idx val="2"/>
              <c:layout>
                <c:manualLayout>
                  <c:x val="-9.920634920634934E-3"/>
                  <c:y val="-0.43148136482939653"/>
                </c:manualLayout>
              </c:layout>
              <c:showVal val="1"/>
            </c:dLbl>
            <c:showVal val="1"/>
          </c:dLbls>
          <c:cat>
            <c:strRef>
              <c:f>Sheet1!$A$2:$A$4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37</c:v>
                </c:pt>
                <c:pt idx="1">
                  <c:v>40</c:v>
                </c:pt>
                <c:pt idx="2">
                  <c:v>39</c:v>
                </c:pt>
              </c:numCache>
            </c:numRef>
          </c:val>
        </c:ser>
        <c:overlap val="100"/>
        <c:axId val="75090176"/>
        <c:axId val="75575680"/>
      </c:barChart>
      <c:catAx>
        <c:axId val="75090176"/>
        <c:scaling>
          <c:orientation val="minMax"/>
        </c:scaling>
        <c:axPos val="b"/>
        <c:tickLblPos val="nextTo"/>
        <c:crossAx val="75575680"/>
        <c:crosses val="autoZero"/>
        <c:auto val="1"/>
        <c:lblAlgn val="ctr"/>
        <c:lblOffset val="100"/>
      </c:catAx>
      <c:valAx>
        <c:axId val="75575680"/>
        <c:scaling>
          <c:orientation val="minMax"/>
        </c:scaling>
        <c:axPos val="l"/>
        <c:majorGridlines/>
        <c:numFmt formatCode="General" sourceLinked="1"/>
        <c:tickLblPos val="nextTo"/>
        <c:crossAx val="75090176"/>
        <c:crosses val="autoZero"/>
        <c:crossBetween val="between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Foster Children Missing Visits with Family Members </a:t>
            </a:r>
          </a:p>
        </c:rich>
      </c:tx>
      <c:layout>
        <c:manualLayout>
          <c:xMode val="edge"/>
          <c:yMode val="edge"/>
          <c:x val="0.14661271507728213"/>
          <c:y val="2.9461942257217868E-3"/>
        </c:manualLayout>
      </c:layout>
    </c:title>
    <c:plotArea>
      <c:layout/>
      <c:bar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-2.7777777777777627E-3"/>
                  <c:y val="-0.34259259259259262"/>
                </c:manualLayout>
              </c:layout>
              <c:showVal val="1"/>
            </c:dLbl>
            <c:dLbl>
              <c:idx val="1"/>
              <c:layout>
                <c:manualLayout>
                  <c:x val="6.1728395061734053E-4"/>
                  <c:y val="-0.29166666666666696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0.29166666666666713"/>
                </c:manualLayout>
              </c:layout>
              <c:showVal val="1"/>
            </c:dLbl>
            <c:showVal val="1"/>
          </c:dLbls>
          <c:cat>
            <c:strRef>
              <c:f>Sheet1!$G$37:$G$39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Sheet1!$H$37:$H$39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overlap val="100"/>
        <c:axId val="76134272"/>
        <c:axId val="76135808"/>
      </c:barChart>
      <c:catAx>
        <c:axId val="76134272"/>
        <c:scaling>
          <c:orientation val="minMax"/>
        </c:scaling>
        <c:axPos val="b"/>
        <c:tickLblPos val="nextTo"/>
        <c:crossAx val="76135808"/>
        <c:crosses val="autoZero"/>
        <c:auto val="1"/>
        <c:lblAlgn val="ctr"/>
        <c:lblOffset val="100"/>
      </c:catAx>
      <c:valAx>
        <c:axId val="76135808"/>
        <c:scaling>
          <c:orientation val="minMax"/>
        </c:scaling>
        <c:axPos val="l"/>
        <c:majorGridlines/>
        <c:numFmt formatCode="General" sourceLinked="1"/>
        <c:tickLblPos val="nextTo"/>
        <c:crossAx val="76134272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-5.5555555555555558E-3"/>
                  <c:y val="-0.31944444444444497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0.41666666666666713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0.4166666666666671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Sheet1!$A$42:$A$44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Sheet1!$B$42:$B$44</c:f>
              <c:numCache>
                <c:formatCode>0.00%</c:formatCode>
                <c:ptCount val="3"/>
                <c:pt idx="0" formatCode="0%">
                  <c:v>0.5</c:v>
                </c:pt>
                <c:pt idx="1">
                  <c:v>0.71500000000000052</c:v>
                </c:pt>
                <c:pt idx="2">
                  <c:v>0.71400000000000052</c:v>
                </c:pt>
              </c:numCache>
            </c:numRef>
          </c:val>
        </c:ser>
        <c:overlap val="100"/>
        <c:axId val="76198656"/>
        <c:axId val="76200192"/>
      </c:barChart>
      <c:catAx>
        <c:axId val="76198656"/>
        <c:scaling>
          <c:orientation val="minMax"/>
        </c:scaling>
        <c:axPos val="b"/>
        <c:tickLblPos val="nextTo"/>
        <c:crossAx val="76200192"/>
        <c:crosses val="autoZero"/>
        <c:auto val="1"/>
        <c:lblAlgn val="ctr"/>
        <c:lblOffset val="100"/>
      </c:catAx>
      <c:valAx>
        <c:axId val="76200192"/>
        <c:scaling>
          <c:orientation val="minMax"/>
        </c:scaling>
        <c:axPos val="l"/>
        <c:majorGridlines/>
        <c:numFmt formatCode="0%" sourceLinked="1"/>
        <c:tickLblPos val="nextTo"/>
        <c:crossAx val="76198656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Sheet1!$B$81</c:f>
              <c:strCache>
                <c:ptCount val="1"/>
                <c:pt idx="0">
                  <c:v>Less Than 6 Months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Sheet1!$A$82:$A$84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Sheet1!$B$82:$B$84</c:f>
              <c:numCache>
                <c:formatCode>General</c:formatCode>
                <c:ptCount val="3"/>
                <c:pt idx="0">
                  <c:v>14</c:v>
                </c:pt>
                <c:pt idx="1">
                  <c:v>12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Sheet1!$C$81</c:f>
              <c:strCache>
                <c:ptCount val="1"/>
                <c:pt idx="0">
                  <c:v>7-12 Months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Sheet1!$A$82:$A$84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Sheet1!$C$82:$C$84</c:f>
              <c:numCache>
                <c:formatCode>General</c:formatCode>
                <c:ptCount val="3"/>
                <c:pt idx="0">
                  <c:v>10</c:v>
                </c:pt>
                <c:pt idx="1">
                  <c:v>14</c:v>
                </c:pt>
                <c:pt idx="2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Sheet1!$D$81</c:f>
              <c:strCache>
                <c:ptCount val="1"/>
                <c:pt idx="0">
                  <c:v>13-24 Months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Sheet1!$A$82:$A$84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Sheet1!$D$82:$D$84</c:f>
              <c:numCache>
                <c:formatCode>General</c:formatCode>
                <c:ptCount val="3"/>
                <c:pt idx="0">
                  <c:v>11</c:v>
                </c:pt>
                <c:pt idx="1">
                  <c:v>12</c:v>
                </c:pt>
                <c:pt idx="2">
                  <c:v>13</c:v>
                </c:pt>
              </c:numCache>
            </c:numRef>
          </c:val>
        </c:ser>
        <c:ser>
          <c:idx val="3"/>
          <c:order val="3"/>
          <c:tx>
            <c:strRef>
              <c:f>Sheet1!$E$81</c:f>
              <c:strCache>
                <c:ptCount val="1"/>
                <c:pt idx="0">
                  <c:v>More than 24 Months 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Sheet1!$A$82:$A$84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Sheet1!$E$82:$E$84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axId val="75995008"/>
        <c:axId val="75996544"/>
      </c:barChart>
      <c:catAx>
        <c:axId val="75995008"/>
        <c:scaling>
          <c:orientation val="minMax"/>
        </c:scaling>
        <c:axPos val="b"/>
        <c:tickLblPos val="nextTo"/>
        <c:crossAx val="75996544"/>
        <c:crosses val="autoZero"/>
        <c:auto val="1"/>
        <c:lblAlgn val="ctr"/>
        <c:lblOffset val="100"/>
      </c:catAx>
      <c:valAx>
        <c:axId val="75996544"/>
        <c:scaling>
          <c:orientation val="minMax"/>
        </c:scaling>
        <c:axPos val="l"/>
        <c:majorGridlines/>
        <c:numFmt formatCode="General" sourceLinked="1"/>
        <c:tickLblPos val="nextTo"/>
        <c:crossAx val="759950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Sheet1!$B$72</c:f>
              <c:strCache>
                <c:ptCount val="1"/>
                <c:pt idx="0">
                  <c:v>Assessment Current</c:v>
                </c:pt>
              </c:strCache>
            </c:strRef>
          </c:tx>
          <c:dLbls>
            <c:showVal val="1"/>
          </c:dLbls>
          <c:cat>
            <c:strRef>
              <c:f>Sheet1!$A$73:$A$75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Sheet1!$B$73:$B$75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Sheet1!$C$72</c:f>
              <c:strCache>
                <c:ptCount val="1"/>
                <c:pt idx="0">
                  <c:v>Assessment Not Current </c:v>
                </c:pt>
              </c:strCache>
            </c:strRef>
          </c:tx>
          <c:dLbls>
            <c:dLbl>
              <c:idx val="1"/>
              <c:delete val="1"/>
            </c:dLbl>
            <c:showVal val="1"/>
          </c:dLbls>
          <c:cat>
            <c:strRef>
              <c:f>Sheet1!$A$73:$A$75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Sheet1!$C$73:$C$75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axId val="76211328"/>
        <c:axId val="76231424"/>
      </c:barChart>
      <c:catAx>
        <c:axId val="76211328"/>
        <c:scaling>
          <c:orientation val="minMax"/>
        </c:scaling>
        <c:axPos val="b"/>
        <c:tickLblPos val="nextTo"/>
        <c:crossAx val="76231424"/>
        <c:crosses val="autoZero"/>
        <c:auto val="1"/>
        <c:lblAlgn val="ctr"/>
        <c:lblOffset val="100"/>
      </c:catAx>
      <c:valAx>
        <c:axId val="76231424"/>
        <c:scaling>
          <c:orientation val="minMax"/>
        </c:scaling>
        <c:axPos val="l"/>
        <c:majorGridlines/>
        <c:numFmt formatCode="General" sourceLinked="1"/>
        <c:tickLblPos val="nextTo"/>
        <c:crossAx val="762113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105915416233325"/>
          <c:y val="0.93669001005393115"/>
          <c:w val="0.4104603080275343"/>
          <c:h val="6.3309989946069414E-2"/>
        </c:manualLayout>
      </c:layout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Sheet1!$D$104</c:f>
              <c:strCache>
                <c:ptCount val="1"/>
                <c:pt idx="0">
                  <c:v>IV-E</c:v>
                </c:pt>
              </c:strCache>
            </c:strRef>
          </c:tx>
          <c:dLbls>
            <c:txPr>
              <a:bodyPr/>
              <a:lstStyle/>
              <a:p>
                <a:pPr>
                  <a:defRPr b="1" i="0" baseline="0"/>
                </a:pPr>
                <a:endParaRPr lang="en-US"/>
              </a:p>
            </c:txPr>
            <c:showVal val="1"/>
          </c:dLbls>
          <c:cat>
            <c:strRef>
              <c:f>Sheet1!$C$105:$C$107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Sheet1!$D$105:$D$107</c:f>
              <c:numCache>
                <c:formatCode>General</c:formatCode>
                <c:ptCount val="3"/>
                <c:pt idx="0">
                  <c:v>18</c:v>
                </c:pt>
                <c:pt idx="1">
                  <c:v>16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Sheet1!$E$104</c:f>
              <c:strCache>
                <c:ptCount val="1"/>
                <c:pt idx="0">
                  <c:v>CSA</c:v>
                </c:pt>
              </c:strCache>
            </c:strRef>
          </c:tx>
          <c:dLbls>
            <c:txPr>
              <a:bodyPr/>
              <a:lstStyle/>
              <a:p>
                <a:pPr>
                  <a:defRPr b="1" i="0" baseline="0"/>
                </a:pPr>
                <a:endParaRPr lang="en-US"/>
              </a:p>
            </c:txPr>
            <c:showVal val="1"/>
          </c:dLbls>
          <c:cat>
            <c:strRef>
              <c:f>Sheet1!$C$105:$C$107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Sheet1!$E$105:$E$107</c:f>
              <c:numCache>
                <c:formatCode>General</c:formatCode>
                <c:ptCount val="3"/>
                <c:pt idx="0">
                  <c:v>21</c:v>
                </c:pt>
                <c:pt idx="1">
                  <c:v>22</c:v>
                </c:pt>
                <c:pt idx="2">
                  <c:v>20</c:v>
                </c:pt>
              </c:numCache>
            </c:numRef>
          </c:val>
        </c:ser>
        <c:axId val="76270976"/>
        <c:axId val="76285056"/>
      </c:barChart>
      <c:catAx>
        <c:axId val="76270976"/>
        <c:scaling>
          <c:orientation val="minMax"/>
        </c:scaling>
        <c:axPos val="b"/>
        <c:tickLblPos val="nextTo"/>
        <c:crossAx val="76285056"/>
        <c:crosses val="autoZero"/>
        <c:auto val="1"/>
        <c:lblAlgn val="ctr"/>
        <c:lblOffset val="100"/>
      </c:catAx>
      <c:valAx>
        <c:axId val="76285056"/>
        <c:scaling>
          <c:orientation val="minMax"/>
        </c:scaling>
        <c:axPos val="l"/>
        <c:majorGridlines/>
        <c:numFmt formatCode="General" sourceLinked="1"/>
        <c:tickLblPos val="nextTo"/>
        <c:crossAx val="762709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-5.5555555555555297E-3"/>
                  <c:y val="-0.24537037037037046"/>
                </c:manualLayout>
              </c:layout>
              <c:showVal val="1"/>
            </c:dLbl>
            <c:dLbl>
              <c:idx val="1"/>
              <c:layout>
                <c:manualLayout>
                  <c:x val="-2.7777777777777861E-3"/>
                  <c:y val="-0.26388888888888962"/>
                </c:manualLayout>
              </c:layout>
              <c:showVal val="1"/>
            </c:dLbl>
            <c:dLbl>
              <c:idx val="2"/>
              <c:layout>
                <c:manualLayout>
                  <c:x val="-2.7777777777777861E-3"/>
                  <c:y val="-0.42592592592592654"/>
                </c:manualLayout>
              </c:layout>
              <c:showVal val="1"/>
            </c:dLbl>
            <c:showVal val="1"/>
          </c:dLbls>
          <c:cat>
            <c:strRef>
              <c:f>Sheet1!$C$94:$C$96</c:f>
              <c:strCache>
                <c:ptCount val="3"/>
                <c:pt idx="0">
                  <c:v>October</c:v>
                </c:pt>
                <c:pt idx="1">
                  <c:v>November </c:v>
                </c:pt>
                <c:pt idx="2">
                  <c:v>December </c:v>
                </c:pt>
              </c:strCache>
            </c:strRef>
          </c:cat>
          <c:val>
            <c:numRef>
              <c:f>Sheet1!$D$94:$D$96</c:f>
              <c:numCache>
                <c:formatCode>0.00%</c:formatCode>
                <c:ptCount val="3"/>
                <c:pt idx="0">
                  <c:v>0.59260000000000002</c:v>
                </c:pt>
                <c:pt idx="1">
                  <c:v>0.60710000000000042</c:v>
                </c:pt>
                <c:pt idx="2">
                  <c:v>0.65520000000000045</c:v>
                </c:pt>
              </c:numCache>
            </c:numRef>
          </c:val>
        </c:ser>
        <c:overlap val="100"/>
        <c:axId val="76303744"/>
        <c:axId val="76321920"/>
      </c:barChart>
      <c:catAx>
        <c:axId val="76303744"/>
        <c:scaling>
          <c:orientation val="minMax"/>
        </c:scaling>
        <c:axPos val="b"/>
        <c:tickLblPos val="nextTo"/>
        <c:crossAx val="76321920"/>
        <c:crosses val="autoZero"/>
        <c:auto val="1"/>
        <c:lblAlgn val="ctr"/>
        <c:lblOffset val="100"/>
      </c:catAx>
      <c:valAx>
        <c:axId val="76321920"/>
        <c:scaling>
          <c:orientation val="minMax"/>
        </c:scaling>
        <c:axPos val="l"/>
        <c:majorGridlines/>
        <c:numFmt formatCode="0.00%" sourceLinked="1"/>
        <c:tickLblPos val="nextTo"/>
        <c:crossAx val="7630374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v>Permanency</c:v>
          </c:tx>
          <c:dLbls>
            <c:showVal val="1"/>
          </c:dLbls>
          <c:cat>
            <c:strRef>
              <c:f>Sheet1!$C$7:$C$9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Sheet1!$D$7:$D$9</c:f>
              <c:numCache>
                <c:formatCode>0.00%</c:formatCode>
                <c:ptCount val="3"/>
                <c:pt idx="0">
                  <c:v>0.90900000000000003</c:v>
                </c:pt>
                <c:pt idx="1">
                  <c:v>0.92</c:v>
                </c:pt>
                <c:pt idx="2">
                  <c:v>0.92300000000000004</c:v>
                </c:pt>
              </c:numCache>
            </c:numRef>
          </c:val>
        </c:ser>
        <c:ser>
          <c:idx val="1"/>
          <c:order val="1"/>
          <c:tx>
            <c:v>Emancipation</c:v>
          </c:tx>
          <c:dLbls>
            <c:dLbl>
              <c:idx val="0"/>
              <c:layout>
                <c:manualLayout>
                  <c:x val="1.9444444444444445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5000000000000001E-2"/>
                  <c:y val="-4.6296296296296372E-3"/>
                </c:manualLayout>
              </c:layout>
              <c:showVal val="1"/>
            </c:dLbl>
            <c:dLbl>
              <c:idx val="2"/>
              <c:layout>
                <c:manualLayout>
                  <c:x val="1.6666666666666691E-2"/>
                  <c:y val="-4.6296296296297204E-3"/>
                </c:manualLayout>
              </c:layout>
              <c:showVal val="1"/>
            </c:dLbl>
            <c:showVal val="1"/>
          </c:dLbls>
          <c:cat>
            <c:strRef>
              <c:f>Sheet1!$C$7:$C$9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Sheet1!$E$7:$E$9</c:f>
              <c:numCache>
                <c:formatCode>0.00%</c:formatCode>
                <c:ptCount val="3"/>
                <c:pt idx="0">
                  <c:v>9.1000000000000025E-2</c:v>
                </c:pt>
                <c:pt idx="1">
                  <c:v>8.0000000000000043E-2</c:v>
                </c:pt>
                <c:pt idx="2">
                  <c:v>7.6999999999999999E-2</c:v>
                </c:pt>
              </c:numCache>
            </c:numRef>
          </c:val>
        </c:ser>
        <c:axId val="75609216"/>
        <c:axId val="75610752"/>
      </c:barChart>
      <c:catAx>
        <c:axId val="75609216"/>
        <c:scaling>
          <c:orientation val="minMax"/>
        </c:scaling>
        <c:axPos val="b"/>
        <c:tickLblPos val="nextTo"/>
        <c:crossAx val="75610752"/>
        <c:crosses val="autoZero"/>
        <c:auto val="1"/>
        <c:lblAlgn val="ctr"/>
        <c:lblOffset val="100"/>
      </c:catAx>
      <c:valAx>
        <c:axId val="75610752"/>
        <c:scaling>
          <c:orientation val="minMax"/>
        </c:scaling>
        <c:axPos val="l"/>
        <c:majorGridlines/>
        <c:numFmt formatCode="0.00%" sourceLinked="1"/>
        <c:tickLblPos val="nextTo"/>
        <c:crossAx val="7560921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Number of Children in Congregate Care vs. Family Based Placements 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Sheet1!$J$16</c:f>
              <c:strCache>
                <c:ptCount val="1"/>
                <c:pt idx="0">
                  <c:v>Congregate Care</c:v>
                </c:pt>
              </c:strCache>
            </c:strRef>
          </c:tx>
          <c:dLbls>
            <c:dLbl>
              <c:idx val="0"/>
              <c:layout>
                <c:manualLayout>
                  <c:x val="5.5555555555555558E-3"/>
                  <c:y val="-2.7777777777777853E-2"/>
                </c:manualLayout>
              </c:layout>
              <c:showVal val="1"/>
            </c:dLbl>
            <c:dLbl>
              <c:idx val="1"/>
              <c:layout>
                <c:manualLayout>
                  <c:x val="5.5555555555555558E-3"/>
                  <c:y val="-3.2407407407407461E-2"/>
                </c:manualLayout>
              </c:layout>
              <c:showVal val="1"/>
            </c:dLbl>
            <c:showVal val="1"/>
          </c:dLbls>
          <c:cat>
            <c:strRef>
              <c:f>Sheet1!$I$17:$I$19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Sheet1!$J$17:$J$19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Sheet1!$K$16</c:f>
              <c:strCache>
                <c:ptCount val="1"/>
                <c:pt idx="0">
                  <c:v>Family Based </c:v>
                </c:pt>
              </c:strCache>
            </c:strRef>
          </c:tx>
          <c:dLbls>
            <c:dLbl>
              <c:idx val="1"/>
              <c:layout>
                <c:manualLayout>
                  <c:x val="-5.5555555555555558E-3"/>
                  <c:y val="1.3888888888888923E-2"/>
                </c:manualLayout>
              </c:layout>
              <c:showVal val="1"/>
            </c:dLbl>
            <c:showVal val="1"/>
          </c:dLbls>
          <c:cat>
            <c:strRef>
              <c:f>Sheet1!$I$17:$I$19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Sheet1!$K$17:$K$19</c:f>
              <c:numCache>
                <c:formatCode>General</c:formatCode>
                <c:ptCount val="3"/>
                <c:pt idx="0">
                  <c:v>29</c:v>
                </c:pt>
                <c:pt idx="1">
                  <c:v>32</c:v>
                </c:pt>
                <c:pt idx="2">
                  <c:v>29</c:v>
                </c:pt>
              </c:numCache>
            </c:numRef>
          </c:val>
        </c:ser>
        <c:axId val="75276288"/>
        <c:axId val="75277824"/>
      </c:barChart>
      <c:catAx>
        <c:axId val="75276288"/>
        <c:scaling>
          <c:orientation val="minMax"/>
        </c:scaling>
        <c:axPos val="b"/>
        <c:tickLblPos val="nextTo"/>
        <c:crossAx val="75277824"/>
        <c:crosses val="autoZero"/>
        <c:auto val="1"/>
        <c:lblAlgn val="ctr"/>
        <c:lblOffset val="100"/>
      </c:catAx>
      <c:valAx>
        <c:axId val="75277824"/>
        <c:scaling>
          <c:orientation val="minMax"/>
        </c:scaling>
        <c:axPos val="l"/>
        <c:majorGridlines/>
        <c:numFmt formatCode="General" sourceLinked="1"/>
        <c:tickLblPos val="nextTo"/>
        <c:crossAx val="75276288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Percentage of Children in Congregate Care vs. Family Based Placements 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Sheet1!$J$12</c:f>
              <c:strCache>
                <c:ptCount val="1"/>
                <c:pt idx="0">
                  <c:v>Congregate Care </c:v>
                </c:pt>
              </c:strCache>
            </c:strRef>
          </c:tx>
          <c:dLbls>
            <c:dLbl>
              <c:idx val="0"/>
              <c:layout>
                <c:manualLayout>
                  <c:x val="-2.500000000000000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2.2222222222222251E-2"/>
                  <c:y val="-1.8518518518518542E-2"/>
                </c:manualLayout>
              </c:layout>
              <c:showVal val="1"/>
            </c:dLbl>
            <c:showVal val="1"/>
          </c:dLbls>
          <c:cat>
            <c:strRef>
              <c:f>Sheet1!$I$13:$I$15</c:f>
              <c:strCache>
                <c:ptCount val="3"/>
                <c:pt idx="0">
                  <c:v>October 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Sheet1!$J$13:$J$15</c:f>
              <c:numCache>
                <c:formatCode>0%</c:formatCode>
                <c:ptCount val="3"/>
                <c:pt idx="0" formatCode="0.00%">
                  <c:v>0.21600000000000014</c:v>
                </c:pt>
                <c:pt idx="1">
                  <c:v>0.2</c:v>
                </c:pt>
                <c:pt idx="2" formatCode="0.00%">
                  <c:v>0.25600000000000001</c:v>
                </c:pt>
              </c:numCache>
            </c:numRef>
          </c:val>
        </c:ser>
        <c:ser>
          <c:idx val="1"/>
          <c:order val="1"/>
          <c:tx>
            <c:strRef>
              <c:f>Sheet1!$K$12</c:f>
              <c:strCache>
                <c:ptCount val="1"/>
                <c:pt idx="0">
                  <c:v>Family Based </c:v>
                </c:pt>
              </c:strCache>
            </c:strRef>
          </c:tx>
          <c:dLbls>
            <c:dLbl>
              <c:idx val="2"/>
              <c:layout>
                <c:manualLayout>
                  <c:x val="-1.0185067526416052E-16"/>
                  <c:y val="-3.2407407407407461E-2"/>
                </c:manualLayout>
              </c:layout>
              <c:showVal val="1"/>
            </c:dLbl>
            <c:showVal val="1"/>
          </c:dLbls>
          <c:cat>
            <c:strRef>
              <c:f>Sheet1!$I$13:$I$15</c:f>
              <c:strCache>
                <c:ptCount val="3"/>
                <c:pt idx="0">
                  <c:v>October 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Sheet1!$K$13:$K$15</c:f>
              <c:numCache>
                <c:formatCode>0%</c:formatCode>
                <c:ptCount val="3"/>
                <c:pt idx="0" formatCode="0.00%">
                  <c:v>0.78400000000000003</c:v>
                </c:pt>
                <c:pt idx="1">
                  <c:v>0.8</c:v>
                </c:pt>
                <c:pt idx="2" formatCode="0.00%">
                  <c:v>0.74400000000000055</c:v>
                </c:pt>
              </c:numCache>
            </c:numRef>
          </c:val>
        </c:ser>
        <c:axId val="75774592"/>
        <c:axId val="75784576"/>
      </c:barChart>
      <c:catAx>
        <c:axId val="75774592"/>
        <c:scaling>
          <c:orientation val="minMax"/>
        </c:scaling>
        <c:axPos val="b"/>
        <c:tickLblPos val="nextTo"/>
        <c:crossAx val="75784576"/>
        <c:crosses val="autoZero"/>
        <c:auto val="1"/>
        <c:lblAlgn val="ctr"/>
        <c:lblOffset val="100"/>
      </c:catAx>
      <c:valAx>
        <c:axId val="75784576"/>
        <c:scaling>
          <c:orientation val="minMax"/>
        </c:scaling>
        <c:axPos val="l"/>
        <c:majorGridlines/>
        <c:numFmt formatCode="0.00%" sourceLinked="1"/>
        <c:tickLblPos val="nextTo"/>
        <c:crossAx val="75774592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dLbls>
            <c:dLbl>
              <c:idx val="2"/>
              <c:layout>
                <c:manualLayout>
                  <c:x val="0"/>
                  <c:y val="-3.240740740740746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en-US"/>
              </a:p>
            </c:txPr>
            <c:showVal val="1"/>
          </c:dLbls>
          <c:cat>
            <c:strRef>
              <c:f>Sheet1!$A$22:$A$24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Sheet1!$B$22:$B$24</c:f>
              <c:numCache>
                <c:formatCode>0.00%</c:formatCode>
                <c:ptCount val="3"/>
                <c:pt idx="0">
                  <c:v>0.22600000000000001</c:v>
                </c:pt>
                <c:pt idx="1">
                  <c:v>0.22900000000000001</c:v>
                </c:pt>
                <c:pt idx="2">
                  <c:v>0.18900000000000014</c:v>
                </c:pt>
              </c:numCache>
            </c:numRef>
          </c:val>
        </c:ser>
        <c:axId val="75806592"/>
        <c:axId val="75808128"/>
      </c:barChart>
      <c:catAx>
        <c:axId val="75806592"/>
        <c:scaling>
          <c:orientation val="minMax"/>
        </c:scaling>
        <c:axPos val="b"/>
        <c:tickLblPos val="nextTo"/>
        <c:crossAx val="75808128"/>
        <c:crosses val="autoZero"/>
        <c:auto val="1"/>
        <c:lblAlgn val="ctr"/>
        <c:lblOffset val="100"/>
      </c:catAx>
      <c:valAx>
        <c:axId val="75808128"/>
        <c:scaling>
          <c:orientation val="minMax"/>
        </c:scaling>
        <c:axPos val="l"/>
        <c:majorGridlines/>
        <c:numFmt formatCode="0.00%" sourceLinked="1"/>
        <c:tickLblPos val="nextTo"/>
        <c:crossAx val="75806592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2.7777777777777627E-3"/>
                  <c:y val="-4.1666666666666664E-2"/>
                </c:manualLayout>
              </c:layout>
              <c:showVal val="1"/>
            </c:dLbl>
            <c:dLbl>
              <c:idx val="1"/>
              <c:layout>
                <c:manualLayout>
                  <c:x val="-1.6025641025641613E-3"/>
                  <c:y val="-3.0861555816620256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1.388888888888891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en-US"/>
              </a:p>
            </c:txPr>
            <c:showVal val="1"/>
          </c:dLbls>
          <c:cat>
            <c:strRef>
              <c:f>Sheet1!$A$27:$A$29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 </c:v>
                </c:pt>
              </c:strCache>
            </c:strRef>
          </c:cat>
          <c:val>
            <c:numRef>
              <c:f>Sheet1!$B$27:$B$29</c:f>
              <c:numCache>
                <c:formatCode>0.00%</c:formatCode>
                <c:ptCount val="3"/>
                <c:pt idx="0">
                  <c:v>0.82600000000000051</c:v>
                </c:pt>
                <c:pt idx="1">
                  <c:v>0.84600000000000053</c:v>
                </c:pt>
                <c:pt idx="2">
                  <c:v>0.87500000000000056</c:v>
                </c:pt>
              </c:numCache>
            </c:numRef>
          </c:val>
        </c:ser>
        <c:axId val="75922432"/>
        <c:axId val="75924224"/>
      </c:barChart>
      <c:catAx>
        <c:axId val="75922432"/>
        <c:scaling>
          <c:orientation val="minMax"/>
        </c:scaling>
        <c:axPos val="b"/>
        <c:tickLblPos val="nextTo"/>
        <c:crossAx val="75924224"/>
        <c:crosses val="autoZero"/>
        <c:auto val="1"/>
        <c:lblAlgn val="ctr"/>
        <c:lblOffset val="100"/>
      </c:catAx>
      <c:valAx>
        <c:axId val="75924224"/>
        <c:scaling>
          <c:orientation val="minMax"/>
        </c:scaling>
        <c:axPos val="l"/>
        <c:majorGridlines/>
        <c:numFmt formatCode="0.00%" sourceLinked="1"/>
        <c:tickLblPos val="nextTo"/>
        <c:crossAx val="75922432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axId val="75933568"/>
        <c:axId val="75935104"/>
      </c:barChart>
      <c:catAx>
        <c:axId val="75933568"/>
        <c:scaling>
          <c:orientation val="minMax"/>
        </c:scaling>
        <c:axPos val="b"/>
        <c:tickLblPos val="nextTo"/>
        <c:crossAx val="75935104"/>
        <c:crosses val="autoZero"/>
        <c:auto val="1"/>
        <c:lblAlgn val="ctr"/>
        <c:lblOffset val="100"/>
      </c:catAx>
      <c:valAx>
        <c:axId val="75935104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75933568"/>
        <c:crosses val="autoZero"/>
        <c:crossBetween val="between"/>
      </c:valAx>
    </c:plotArea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cat>
            <c:strRef>
              <c:f>Sheet1!$A$32:$A$34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Sheet1!$B$32:$B$34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-8.3333333333333367E-3"/>
                  <c:y val="-0.38888888888889012"/>
                </c:manualLayout>
              </c:layout>
              <c:showVal val="1"/>
            </c:dLbl>
            <c:dLbl>
              <c:idx val="1"/>
              <c:layout>
                <c:manualLayout>
                  <c:x val="-2.7777777777777874E-3"/>
                  <c:y val="-0.40277777777777823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0.38888888888889012"/>
                </c:manualLayout>
              </c:layout>
              <c:showVal val="1"/>
            </c:dLbl>
            <c:showVal val="1"/>
          </c:dLbls>
          <c:cat>
            <c:strRef>
              <c:f>Sheet1!$A$32:$A$34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Sheet1!$C$32:$C$34</c:f>
              <c:numCache>
                <c:formatCode>0.00%</c:formatCode>
                <c:ptCount val="3"/>
                <c:pt idx="0" formatCode="0%">
                  <c:v>1</c:v>
                </c:pt>
                <c:pt idx="1">
                  <c:v>0.97500000000000053</c:v>
                </c:pt>
                <c:pt idx="2" formatCode="0%">
                  <c:v>1</c:v>
                </c:pt>
              </c:numCache>
            </c:numRef>
          </c:val>
        </c:ser>
        <c:overlap val="100"/>
        <c:axId val="76062080"/>
        <c:axId val="76067968"/>
      </c:barChart>
      <c:catAx>
        <c:axId val="76062080"/>
        <c:scaling>
          <c:orientation val="minMax"/>
        </c:scaling>
        <c:axPos val="b"/>
        <c:tickLblPos val="nextTo"/>
        <c:crossAx val="76067968"/>
        <c:crosses val="autoZero"/>
        <c:auto val="1"/>
        <c:lblAlgn val="ctr"/>
        <c:lblOffset val="100"/>
      </c:catAx>
      <c:valAx>
        <c:axId val="76067968"/>
        <c:scaling>
          <c:orientation val="minMax"/>
        </c:scaling>
        <c:axPos val="l"/>
        <c:majorGridlines/>
        <c:numFmt formatCode="General" sourceLinked="1"/>
        <c:tickLblPos val="nextTo"/>
        <c:crossAx val="76062080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Percentage of Foster Children Who Visited with </a:t>
            </a:r>
            <a:r>
              <a:rPr lang="en-US" dirty="0" smtClean="0"/>
              <a:t>Family</a:t>
            </a:r>
            <a:r>
              <a:rPr lang="en-US" baseline="0" dirty="0" smtClean="0"/>
              <a:t> Members</a:t>
            </a:r>
            <a:endParaRPr lang="en-US" dirty="0"/>
          </a:p>
        </c:rich>
      </c:tx>
      <c:layout>
        <c:manualLayout>
          <c:xMode val="edge"/>
          <c:yMode val="edge"/>
          <c:x val="0.13558333333333344"/>
          <c:y val="2.3148148148148147E-2"/>
        </c:manualLayout>
      </c:layout>
    </c:title>
    <c:plotArea>
      <c:layout/>
      <c:bar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1.1868686868686879E-2"/>
                  <c:y val="-0.21881503794765392"/>
                </c:manualLayout>
              </c:layout>
              <c:showVal val="1"/>
            </c:dLbl>
            <c:dLbl>
              <c:idx val="1"/>
              <c:layout>
                <c:manualLayout>
                  <c:x val="-7.5757575757575833E-4"/>
                  <c:y val="-0.13647531565083929"/>
                </c:manualLayout>
              </c:layout>
              <c:showVal val="1"/>
            </c:dLbl>
            <c:dLbl>
              <c:idx val="2"/>
              <c:layout>
                <c:manualLayout>
                  <c:x val="2.7774812046800304E-3"/>
                  <c:y val="-0.22582404884268073"/>
                </c:manualLayout>
              </c:layout>
              <c:showVal val="1"/>
            </c:dLbl>
            <c:showVal val="1"/>
          </c:dLbls>
          <c:cat>
            <c:strRef>
              <c:f>Sheet1!$D$37:$D$39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Sheet1!$E$37:$E$39</c:f>
              <c:numCache>
                <c:formatCode>0.00%</c:formatCode>
                <c:ptCount val="3"/>
                <c:pt idx="0">
                  <c:v>0.86490000000000056</c:v>
                </c:pt>
                <c:pt idx="1">
                  <c:v>0.85000000000000053</c:v>
                </c:pt>
                <c:pt idx="2">
                  <c:v>0.89739999999999998</c:v>
                </c:pt>
              </c:numCache>
            </c:numRef>
          </c:val>
        </c:ser>
        <c:overlap val="100"/>
        <c:axId val="76096256"/>
        <c:axId val="76097792"/>
      </c:barChart>
      <c:catAx>
        <c:axId val="76096256"/>
        <c:scaling>
          <c:orientation val="minMax"/>
        </c:scaling>
        <c:axPos val="b"/>
        <c:tickLblPos val="nextTo"/>
        <c:crossAx val="76097792"/>
        <c:crosses val="autoZero"/>
        <c:auto val="1"/>
        <c:lblAlgn val="ctr"/>
        <c:lblOffset val="100"/>
      </c:catAx>
      <c:valAx>
        <c:axId val="76097792"/>
        <c:scaling>
          <c:orientation val="minMax"/>
        </c:scaling>
        <c:axPos val="l"/>
        <c:majorGridlines/>
        <c:numFmt formatCode="0.00%" sourceLinked="1"/>
        <c:tickLblPos val="nextTo"/>
        <c:crossAx val="76096256"/>
        <c:crosses val="autoZero"/>
        <c:crossBetween val="between"/>
      </c:valAx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9.71445E-17</cdr:x>
      <cdr:y>0.85063</cdr:y>
    </cdr:from>
    <cdr:to>
      <cdr:x>1</cdr:x>
      <cdr:y>0.98951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" y="3733800"/>
          <a:ext cx="82296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dirty="0" smtClean="0"/>
            <a:t>One child not visited in month of November due to weather conditions preventing the worker for being able to get to schedule visit. 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BE8B7-9D59-40D8-906F-ADCA701C3276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C2B64-7A29-4056-BA82-B27EF8F04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C2B64-7A29-4056-BA82-B27EF8F043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C2B64-7A29-4056-BA82-B27EF8F043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C2B64-7A29-4056-BA82-B27EF8F043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56851A-EC2F-45A8-AF58-7345DEB6C827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B9A0F0-5D85-4C2A-B2D7-12417018363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Foster Care, Adoption, and VIEW Report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2014-December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Length of Time in Foster Care: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Number of Children in Each Category by Month  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3058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Independent Living Assessments Completed Timely 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7150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Missing Assessment in October completed on 11/24/14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Missing Assessment in December missing due to the child being placed in Juvenile Detention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905000"/>
          <a:ext cx="8077200" cy="362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Title IV-E Penetration Rate: </a:t>
            </a:r>
            <a:br>
              <a:rPr lang="en-US" dirty="0" smtClean="0"/>
            </a:br>
            <a:r>
              <a:rPr lang="en-US" dirty="0" smtClean="0"/>
              <a:t>CSA vs. IV-E  Foster Child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Participation Rates 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5029200" cy="3322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2578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Goal is 50% Participation Rate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32766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Ranking in the Northern Region: </a:t>
            </a:r>
          </a:p>
          <a:p>
            <a:r>
              <a:rPr lang="en-US" sz="2000" dirty="0" smtClean="0"/>
              <a:t>	October: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	November: 3</a:t>
            </a:r>
            <a:r>
              <a:rPr lang="en-US" sz="2000" baseline="30000" dirty="0" smtClean="0"/>
              <a:t>rd</a:t>
            </a:r>
            <a:endParaRPr lang="en-US" sz="2000" dirty="0" smtClean="0"/>
          </a:p>
          <a:p>
            <a:r>
              <a:rPr lang="en-US" sz="2000" dirty="0" smtClean="0"/>
              <a:t>	December: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Important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There have been ZERO incidences of re-entry into foster care within 12 months of discharge to permanency.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Between October and December 2 adoptions were finalized.</a:t>
            </a:r>
          </a:p>
          <a:p>
            <a:endParaRPr lang="en-US" dirty="0" smtClean="0"/>
          </a:p>
          <a:p>
            <a:r>
              <a:rPr lang="en-US" dirty="0" smtClean="0"/>
              <a:t>Holiday Assistance: </a:t>
            </a:r>
          </a:p>
          <a:p>
            <a:pPr lvl="1"/>
            <a:r>
              <a:rPr lang="en-US" dirty="0" smtClean="0"/>
              <a:t>To date 170 children have been sponsored by 87 different sponsors for holiday gifts from 73 different families </a:t>
            </a:r>
          </a:p>
          <a:p>
            <a:pPr lvl="1"/>
            <a:r>
              <a:rPr lang="en-US" dirty="0" smtClean="0"/>
              <a:t>9 Thanksgiving  Baskets have been donated. </a:t>
            </a:r>
          </a:p>
          <a:p>
            <a:pPr lvl="1"/>
            <a:r>
              <a:rPr lang="en-US" dirty="0" smtClean="0"/>
              <a:t>40 December Holiday Baskets have been donated. </a:t>
            </a:r>
          </a:p>
          <a:p>
            <a:endParaRPr lang="en-US" dirty="0" smtClean="0"/>
          </a:p>
          <a:p>
            <a:r>
              <a:rPr lang="en-US" dirty="0" smtClean="0"/>
              <a:t>Staffing :</a:t>
            </a:r>
          </a:p>
          <a:p>
            <a:pPr lvl="1"/>
            <a:r>
              <a:rPr lang="en-US" dirty="0" smtClean="0"/>
              <a:t>Ilene Johnson and John Steele started their positions as Family Services Specialists IIs on January 5, 2015.</a:t>
            </a:r>
          </a:p>
          <a:p>
            <a:pPr lvl="1"/>
            <a:r>
              <a:rPr lang="en-US" dirty="0" smtClean="0"/>
              <a:t>The HSA III position has been posted and is expected to be filled by March.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Number of Children in Foster Care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593467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Approximately 50% of the children in FCDSS custody each month are in care due to substance abuse problems by the parents. </a:t>
            </a:r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447800" y="2057400"/>
          <a:ext cx="6400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Discharge to Permanency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181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Goal is 86% Discharged to Permanency.  Permanency includes reunification, adoption, custody transfer to relative.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7912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Emancipation data reflects youth turning 18 within a 12 month period ending on last day of the selected month.  Data reflects two youth; one discharged in September 2014 and one discharged in August 2014 </a:t>
            </a:r>
            <a:endParaRPr lang="en-US" sz="16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609600" y="1524000"/>
          <a:ext cx="8001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Congregate Care vs. Family Based Placements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24384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State Standard for Congregate Care Placements is less than 16%.  </a:t>
            </a:r>
          </a:p>
          <a:p>
            <a:pPr algn="ctr"/>
            <a:r>
              <a:rPr lang="en-US" sz="1200" dirty="0" smtClean="0"/>
              <a:t>State Standard for Family Based Placements is greater than 80%</a:t>
            </a:r>
            <a:endParaRPr lang="en-US" sz="12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4191000" y="3962400"/>
          <a:ext cx="47244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4191000" cy="2713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Foster Care Placements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3246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Goal is 24% of all Foster Children being placed in Kinship Foster Homes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Placement Stability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1816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Goal is 86% of children with fewer than 2 placements in 12 months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905001"/>
          <a:ext cx="79248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5657671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child reflects change from foster care placement to pre-adoptive placement</a:t>
            </a:r>
          </a:p>
          <a:p>
            <a:r>
              <a:rPr lang="en-US" dirty="0" smtClean="0"/>
              <a:t>Two children reflect placement in detention due to law/probation violations </a:t>
            </a:r>
          </a:p>
          <a:p>
            <a:r>
              <a:rPr lang="en-US" dirty="0" smtClean="0"/>
              <a:t>Two children reflect hospitalizations (one due to removal taking place at hospital and one due to suicide attempt)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Monthly Foster Care Visits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685800" y="2057400"/>
          <a:ext cx="8001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Monthly Visits with Family Members </a:t>
            </a:r>
            <a:endParaRPr lang="en-US" sz="4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5791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Families missing visits due to: 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Parent relocating and unable to visit children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Therapeutic recommendation by therapist 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Incarceration of parent 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Parent disengaged contact with the </a:t>
            </a:r>
          </a:p>
          <a:p>
            <a:pPr lvl="1"/>
            <a:r>
              <a:rPr lang="en-US" sz="1400" dirty="0" smtClean="0"/>
              <a:t>Department; termination of parental rights pending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4495800" cy="2713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4800600" y="3962400"/>
          <a:ext cx="4114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Reunification within 12 Months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486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State goal is for reunification to occur within 12 months for more than 75.2% of children.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96000"/>
            <a:ext cx="952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Trend is partially a reflection of the number of children entering care due to substance abuse problems for the parents.</a:t>
            </a:r>
          </a:p>
          <a:p>
            <a:endParaRPr lang="en-US" sz="1400" dirty="0" smtClean="0"/>
          </a:p>
          <a:p>
            <a:r>
              <a:rPr lang="en-US" sz="1400" dirty="0" smtClean="0"/>
              <a:t>Data reflects Foster Children with reunification during the 12 month period ending on the last day of selected month  </a:t>
            </a:r>
            <a:endParaRPr lang="en-US" sz="1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001000" cy="355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434</TotalTime>
  <Words>585</Words>
  <Application>Microsoft Office PowerPoint</Application>
  <PresentationFormat>On-screen Show (4:3)</PresentationFormat>
  <Paragraphs>98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Foster Care, Adoption, and VIEW Report </vt:lpstr>
      <vt:lpstr>Number of Children in Foster Care </vt:lpstr>
      <vt:lpstr>Discharge to Permanency </vt:lpstr>
      <vt:lpstr>Congregate Care vs. Family Based Placements</vt:lpstr>
      <vt:lpstr>Kinship Foster Care Placements </vt:lpstr>
      <vt:lpstr>Placement Stability </vt:lpstr>
      <vt:lpstr>Monthly Foster Care Visits </vt:lpstr>
      <vt:lpstr>Monthly Visits with Family Members </vt:lpstr>
      <vt:lpstr>Reunification within 12 Months </vt:lpstr>
      <vt:lpstr>Length of Time in Foster Care: Number of Children in Each Category by Month  </vt:lpstr>
      <vt:lpstr>Independent Living Assessments Completed Timely </vt:lpstr>
      <vt:lpstr>Title IV-E Penetration Rate:  CSA vs. IV-E  Foster Child </vt:lpstr>
      <vt:lpstr>VIEW Participation Rates  </vt:lpstr>
      <vt:lpstr>Other Important Data </vt:lpstr>
    </vt:vector>
  </TitlesOfParts>
  <Company>Virginia IT Infrastructure Partnership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shg</dc:creator>
  <cp:lastModifiedBy>Linda Gibson</cp:lastModifiedBy>
  <cp:revision>69</cp:revision>
  <dcterms:created xsi:type="dcterms:W3CDTF">2014-11-13T00:46:17Z</dcterms:created>
  <dcterms:modified xsi:type="dcterms:W3CDTF">2015-02-10T18:35:03Z</dcterms:modified>
</cp:coreProperties>
</file>