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10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rawings/drawing1.xml" ContentType="application/vnd.openxmlformats-officedocument.drawingml.chartshap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044" r:id="rId1"/>
  </p:sldMasterIdLst>
  <p:notesMasterIdLst>
    <p:notesMasterId r:id="rId16"/>
  </p:notesMasterIdLst>
  <p:sldIdLst>
    <p:sldId id="256" r:id="rId2"/>
    <p:sldId id="257" r:id="rId3"/>
    <p:sldId id="259" r:id="rId4"/>
    <p:sldId id="260" r:id="rId5"/>
    <p:sldId id="261" r:id="rId6"/>
    <p:sldId id="267" r:id="rId7"/>
    <p:sldId id="270" r:id="rId8"/>
    <p:sldId id="268" r:id="rId9"/>
    <p:sldId id="262" r:id="rId10"/>
    <p:sldId id="263" r:id="rId11"/>
    <p:sldId id="265" r:id="rId12"/>
    <p:sldId id="266" r:id="rId13"/>
    <p:sldId id="271" r:id="rId14"/>
    <p:sldId id="269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1404" y="-1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7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file:///C:\Users\ewr38820\Documents\Presentation%20Info\Board%20Data%20April-Sept.xlsx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wr38820\Documents\Presentation%20Info\Data%20board%20Oct-Dec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/>
      <c:barChart>
        <c:barDir val="col"/>
        <c:grouping val="stacked"/>
        <c:ser>
          <c:idx val="0"/>
          <c:order val="0"/>
          <c:cat>
            <c:strRef>
              <c:f>Sheet1!$A$2:$A$4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</c:numCache>
            </c:numRef>
          </c:val>
        </c:ser>
        <c:ser>
          <c:idx val="1"/>
          <c:order val="1"/>
          <c:dLbls>
            <c:dLbl>
              <c:idx val="0"/>
              <c:layout>
                <c:manualLayout>
                  <c:x val="0"/>
                  <c:y val="-0.44629632545931758"/>
                </c:manualLayout>
              </c:layout>
              <c:showVal val="1"/>
            </c:dLbl>
            <c:dLbl>
              <c:idx val="1"/>
              <c:layout>
                <c:manualLayout>
                  <c:x val="0"/>
                  <c:y val="-0.42277769028871398"/>
                </c:manualLayout>
              </c:layout>
              <c:showVal val="1"/>
            </c:dLbl>
            <c:dLbl>
              <c:idx val="2"/>
              <c:layout>
                <c:manualLayout>
                  <c:x val="-9.920634920634934E-3"/>
                  <c:y val="-0.43148136482939653"/>
                </c:manualLayout>
              </c:layout>
              <c:showVal val="1"/>
            </c:dLbl>
            <c:showVal val="1"/>
          </c:dLbls>
          <c:cat>
            <c:strRef>
              <c:f>Sheet1!$A$2:$A$4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37</c:v>
                </c:pt>
                <c:pt idx="1">
                  <c:v>40</c:v>
                </c:pt>
                <c:pt idx="2">
                  <c:v>39</c:v>
                </c:pt>
              </c:numCache>
            </c:numRef>
          </c:val>
        </c:ser>
        <c:overlap val="100"/>
        <c:axId val="75090176"/>
        <c:axId val="75575680"/>
      </c:barChart>
      <c:catAx>
        <c:axId val="75090176"/>
        <c:scaling>
          <c:orientation val="minMax"/>
        </c:scaling>
        <c:axPos val="b"/>
        <c:tickLblPos val="nextTo"/>
        <c:crossAx val="75575680"/>
        <c:crosses val="autoZero"/>
        <c:auto val="1"/>
        <c:lblAlgn val="ctr"/>
        <c:lblOffset val="100"/>
      </c:catAx>
      <c:valAx>
        <c:axId val="75575680"/>
        <c:scaling>
          <c:orientation val="minMax"/>
        </c:scaling>
        <c:axPos val="l"/>
        <c:majorGridlines/>
        <c:numFmt formatCode="General" sourceLinked="1"/>
        <c:tickLblPos val="nextTo"/>
        <c:crossAx val="75090176"/>
        <c:crosses val="autoZero"/>
        <c:crossBetween val="between"/>
      </c:valAx>
    </c:plotArea>
    <c:plotVisOnly val="1"/>
  </c:chart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title>
      <c:tx>
        <c:rich>
          <a:bodyPr/>
          <a:lstStyle/>
          <a:p>
            <a:pPr>
              <a:defRPr/>
            </a:pPr>
            <a:r>
              <a:rPr lang="en-US"/>
              <a:t>Foster Children Missing Visits with Family Members </a:t>
            </a:r>
          </a:p>
        </c:rich>
      </c:tx>
      <c:layout>
        <c:manualLayout>
          <c:xMode val="edge"/>
          <c:yMode val="edge"/>
          <c:x val="0.14661271507728213"/>
          <c:y val="2.9461942257217868E-3"/>
        </c:manualLayout>
      </c:layout>
    </c:title>
    <c:plotArea>
      <c:layout/>
      <c:barChart>
        <c:barDir val="col"/>
        <c:grouping val="stacked"/>
        <c:ser>
          <c:idx val="0"/>
          <c:order val="0"/>
          <c:dLbls>
            <c:dLbl>
              <c:idx val="0"/>
              <c:layout>
                <c:manualLayout>
                  <c:x val="-2.7777777777777627E-3"/>
                  <c:y val="-0.34259259259259262"/>
                </c:manualLayout>
              </c:layout>
              <c:showVal val="1"/>
            </c:dLbl>
            <c:dLbl>
              <c:idx val="1"/>
              <c:layout>
                <c:manualLayout>
                  <c:x val="6.1728395061734053E-4"/>
                  <c:y val="-0.29166666666666696"/>
                </c:manualLayout>
              </c:layout>
              <c:showVal val="1"/>
            </c:dLbl>
            <c:dLbl>
              <c:idx val="2"/>
              <c:layout>
                <c:manualLayout>
                  <c:x val="-5.5555555555555558E-3"/>
                  <c:y val="-0.29166666666666713"/>
                </c:manualLayout>
              </c:layout>
              <c:showVal val="1"/>
            </c:dLbl>
            <c:showVal val="1"/>
          </c:dLbls>
          <c:cat>
            <c:strRef>
              <c:f>Sheet1!$G$37:$G$39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Sheet1!$H$37:$H$39</c:f>
              <c:numCache>
                <c:formatCode>General</c:formatCode>
                <c:ptCount val="3"/>
                <c:pt idx="0">
                  <c:v>5</c:v>
                </c:pt>
                <c:pt idx="1">
                  <c:v>6</c:v>
                </c:pt>
                <c:pt idx="2">
                  <c:v>4</c:v>
                </c:pt>
              </c:numCache>
            </c:numRef>
          </c:val>
        </c:ser>
        <c:overlap val="100"/>
        <c:axId val="76134272"/>
        <c:axId val="76135808"/>
      </c:barChart>
      <c:catAx>
        <c:axId val="76134272"/>
        <c:scaling>
          <c:orientation val="minMax"/>
        </c:scaling>
        <c:axPos val="b"/>
        <c:tickLblPos val="nextTo"/>
        <c:crossAx val="76135808"/>
        <c:crosses val="autoZero"/>
        <c:auto val="1"/>
        <c:lblAlgn val="ctr"/>
        <c:lblOffset val="100"/>
      </c:catAx>
      <c:valAx>
        <c:axId val="76135808"/>
        <c:scaling>
          <c:orientation val="minMax"/>
        </c:scaling>
        <c:axPos val="l"/>
        <c:majorGridlines/>
        <c:numFmt formatCode="General" sourceLinked="1"/>
        <c:tickLblPos val="nextTo"/>
        <c:crossAx val="76134272"/>
        <c:crosses val="autoZero"/>
        <c:crossBetween val="between"/>
      </c:valAx>
    </c:plotArea>
    <c:plotVisOnly val="1"/>
  </c:chart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stacked"/>
        <c:ser>
          <c:idx val="0"/>
          <c:order val="0"/>
          <c:dLbls>
            <c:dLbl>
              <c:idx val="0"/>
              <c:layout>
                <c:manualLayout>
                  <c:x val="-5.5555555555555558E-3"/>
                  <c:y val="-0.31944444444444497"/>
                </c:manualLayout>
              </c:layout>
              <c:showVal val="1"/>
            </c:dLbl>
            <c:dLbl>
              <c:idx val="1"/>
              <c:layout>
                <c:manualLayout>
                  <c:x val="0"/>
                  <c:y val="-0.41666666666666713"/>
                </c:manualLayout>
              </c:layout>
              <c:showVal val="1"/>
            </c:dLbl>
            <c:dLbl>
              <c:idx val="2"/>
              <c:layout>
                <c:manualLayout>
                  <c:x val="-5.5555555555555558E-3"/>
                  <c:y val="-0.41666666666666713"/>
                </c:manualLayout>
              </c:layout>
              <c:showVal val="1"/>
            </c:dLbl>
            <c:txPr>
              <a:bodyPr/>
              <a:lstStyle/>
              <a:p>
                <a:pPr>
                  <a:defRPr sz="1200" b="1" i="0" baseline="0"/>
                </a:pPr>
                <a:endParaRPr lang="en-US"/>
              </a:p>
            </c:txPr>
            <c:showVal val="1"/>
          </c:dLbls>
          <c:cat>
            <c:strRef>
              <c:f>Sheet1!$A$42:$A$44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Sheet1!$B$42:$B$44</c:f>
              <c:numCache>
                <c:formatCode>0.00%</c:formatCode>
                <c:ptCount val="3"/>
                <c:pt idx="0" formatCode="0%">
                  <c:v>0.5</c:v>
                </c:pt>
                <c:pt idx="1">
                  <c:v>0.71500000000000052</c:v>
                </c:pt>
                <c:pt idx="2">
                  <c:v>0.71400000000000052</c:v>
                </c:pt>
              </c:numCache>
            </c:numRef>
          </c:val>
        </c:ser>
        <c:overlap val="100"/>
        <c:axId val="76198656"/>
        <c:axId val="76200192"/>
      </c:barChart>
      <c:catAx>
        <c:axId val="76198656"/>
        <c:scaling>
          <c:orientation val="minMax"/>
        </c:scaling>
        <c:axPos val="b"/>
        <c:tickLblPos val="nextTo"/>
        <c:crossAx val="76200192"/>
        <c:crosses val="autoZero"/>
        <c:auto val="1"/>
        <c:lblAlgn val="ctr"/>
        <c:lblOffset val="100"/>
      </c:catAx>
      <c:valAx>
        <c:axId val="76200192"/>
        <c:scaling>
          <c:orientation val="minMax"/>
        </c:scaling>
        <c:axPos val="l"/>
        <c:majorGridlines/>
        <c:numFmt formatCode="0%" sourceLinked="1"/>
        <c:tickLblPos val="nextTo"/>
        <c:crossAx val="76198656"/>
        <c:crosses val="autoZero"/>
        <c:crossBetween val="between"/>
      </c:valAx>
    </c:plotArea>
    <c:plotVisOnly val="1"/>
  </c:chart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clustered"/>
        <c:ser>
          <c:idx val="0"/>
          <c:order val="0"/>
          <c:tx>
            <c:strRef>
              <c:f>Sheet1!$B$81</c:f>
              <c:strCache>
                <c:ptCount val="1"/>
                <c:pt idx="0">
                  <c:v>Less Than 6 Months</c:v>
                </c:pt>
              </c:strCache>
            </c:strRef>
          </c:tx>
          <c:dLbls>
            <c:txPr>
              <a:bodyPr/>
              <a:lstStyle/>
              <a:p>
                <a:pPr>
                  <a:defRPr sz="1200" b="1" i="0" baseline="0"/>
                </a:pPr>
                <a:endParaRPr lang="en-US"/>
              </a:p>
            </c:txPr>
            <c:showVal val="1"/>
          </c:dLbls>
          <c:cat>
            <c:strRef>
              <c:f>Sheet1!$A$82:$A$84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Sheet1!$B$82:$B$84</c:f>
              <c:numCache>
                <c:formatCode>General</c:formatCode>
                <c:ptCount val="3"/>
                <c:pt idx="0">
                  <c:v>14</c:v>
                </c:pt>
                <c:pt idx="1">
                  <c:v>12</c:v>
                </c:pt>
                <c:pt idx="2">
                  <c:v>14</c:v>
                </c:pt>
              </c:numCache>
            </c:numRef>
          </c:val>
        </c:ser>
        <c:ser>
          <c:idx val="1"/>
          <c:order val="1"/>
          <c:tx>
            <c:strRef>
              <c:f>Sheet1!$C$81</c:f>
              <c:strCache>
                <c:ptCount val="1"/>
                <c:pt idx="0">
                  <c:v>7-12 Months</c:v>
                </c:pt>
              </c:strCache>
            </c:strRef>
          </c:tx>
          <c:dLbls>
            <c:txPr>
              <a:bodyPr/>
              <a:lstStyle/>
              <a:p>
                <a:pPr>
                  <a:defRPr sz="1200" b="1" i="0" baseline="0"/>
                </a:pPr>
                <a:endParaRPr lang="en-US"/>
              </a:p>
            </c:txPr>
            <c:showVal val="1"/>
          </c:dLbls>
          <c:cat>
            <c:strRef>
              <c:f>Sheet1!$A$82:$A$84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Sheet1!$C$82:$C$84</c:f>
              <c:numCache>
                <c:formatCode>General</c:formatCode>
                <c:ptCount val="3"/>
                <c:pt idx="0">
                  <c:v>10</c:v>
                </c:pt>
                <c:pt idx="1">
                  <c:v>14</c:v>
                </c:pt>
                <c:pt idx="2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Sheet1!$D$81</c:f>
              <c:strCache>
                <c:ptCount val="1"/>
                <c:pt idx="0">
                  <c:v>13-24 Months</c:v>
                </c:pt>
              </c:strCache>
            </c:strRef>
          </c:tx>
          <c:dLbls>
            <c:txPr>
              <a:bodyPr/>
              <a:lstStyle/>
              <a:p>
                <a:pPr>
                  <a:defRPr sz="1200" b="1" i="0" baseline="0"/>
                </a:pPr>
                <a:endParaRPr lang="en-US"/>
              </a:p>
            </c:txPr>
            <c:showVal val="1"/>
          </c:dLbls>
          <c:cat>
            <c:strRef>
              <c:f>Sheet1!$A$82:$A$84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Sheet1!$D$82:$D$84</c:f>
              <c:numCache>
                <c:formatCode>General</c:formatCode>
                <c:ptCount val="3"/>
                <c:pt idx="0">
                  <c:v>11</c:v>
                </c:pt>
                <c:pt idx="1">
                  <c:v>12</c:v>
                </c:pt>
                <c:pt idx="2">
                  <c:v>13</c:v>
                </c:pt>
              </c:numCache>
            </c:numRef>
          </c:val>
        </c:ser>
        <c:ser>
          <c:idx val="3"/>
          <c:order val="3"/>
          <c:tx>
            <c:strRef>
              <c:f>Sheet1!$E$81</c:f>
              <c:strCache>
                <c:ptCount val="1"/>
                <c:pt idx="0">
                  <c:v>More than 24 Months </c:v>
                </c:pt>
              </c:strCache>
            </c:strRef>
          </c:tx>
          <c:dLbls>
            <c:txPr>
              <a:bodyPr/>
              <a:lstStyle/>
              <a:p>
                <a:pPr>
                  <a:defRPr sz="1200" b="1" i="0" baseline="0"/>
                </a:pPr>
                <a:endParaRPr lang="en-US"/>
              </a:p>
            </c:txPr>
            <c:showVal val="1"/>
          </c:dLbls>
          <c:cat>
            <c:strRef>
              <c:f>Sheet1!$A$82:$A$84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Sheet1!$E$82:$E$84</c:f>
              <c:numCache>
                <c:formatCode>General</c:formatCode>
                <c:ptCount val="3"/>
                <c:pt idx="0">
                  <c:v>2</c:v>
                </c:pt>
                <c:pt idx="1">
                  <c:v>2</c:v>
                </c:pt>
                <c:pt idx="2">
                  <c:v>2</c:v>
                </c:pt>
              </c:numCache>
            </c:numRef>
          </c:val>
        </c:ser>
        <c:axId val="75995008"/>
        <c:axId val="75996544"/>
      </c:barChart>
      <c:catAx>
        <c:axId val="75995008"/>
        <c:scaling>
          <c:orientation val="minMax"/>
        </c:scaling>
        <c:axPos val="b"/>
        <c:tickLblPos val="nextTo"/>
        <c:crossAx val="75996544"/>
        <c:crosses val="autoZero"/>
        <c:auto val="1"/>
        <c:lblAlgn val="ctr"/>
        <c:lblOffset val="100"/>
      </c:catAx>
      <c:valAx>
        <c:axId val="75996544"/>
        <c:scaling>
          <c:orientation val="minMax"/>
        </c:scaling>
        <c:axPos val="l"/>
        <c:majorGridlines/>
        <c:numFmt formatCode="General" sourceLinked="1"/>
        <c:tickLblPos val="nextTo"/>
        <c:crossAx val="75995008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clustered"/>
        <c:ser>
          <c:idx val="0"/>
          <c:order val="0"/>
          <c:tx>
            <c:strRef>
              <c:f>Sheet1!$B$72</c:f>
              <c:strCache>
                <c:ptCount val="1"/>
                <c:pt idx="0">
                  <c:v>Assessment Current</c:v>
                </c:pt>
              </c:strCache>
            </c:strRef>
          </c:tx>
          <c:dLbls>
            <c:showVal val="1"/>
          </c:dLbls>
          <c:cat>
            <c:strRef>
              <c:f>Sheet1!$A$73:$A$75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Sheet1!$B$73:$B$75</c:f>
              <c:numCache>
                <c:formatCode>General</c:formatCode>
                <c:ptCount val="3"/>
                <c:pt idx="0">
                  <c:v>6</c:v>
                </c:pt>
                <c:pt idx="1">
                  <c:v>8</c:v>
                </c:pt>
                <c:pt idx="2">
                  <c:v>8</c:v>
                </c:pt>
              </c:numCache>
            </c:numRef>
          </c:val>
        </c:ser>
        <c:ser>
          <c:idx val="1"/>
          <c:order val="1"/>
          <c:tx>
            <c:strRef>
              <c:f>Sheet1!$C$72</c:f>
              <c:strCache>
                <c:ptCount val="1"/>
                <c:pt idx="0">
                  <c:v>Assessment Not Current </c:v>
                </c:pt>
              </c:strCache>
            </c:strRef>
          </c:tx>
          <c:dLbls>
            <c:dLbl>
              <c:idx val="1"/>
              <c:delete val="1"/>
            </c:dLbl>
            <c:showVal val="1"/>
          </c:dLbls>
          <c:cat>
            <c:strRef>
              <c:f>Sheet1!$A$73:$A$75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Sheet1!$C$73:$C$75</c:f>
              <c:numCache>
                <c:formatCode>General</c:formatCode>
                <c:ptCount val="3"/>
                <c:pt idx="0">
                  <c:v>1</c:v>
                </c:pt>
                <c:pt idx="1">
                  <c:v>0</c:v>
                </c:pt>
                <c:pt idx="2">
                  <c:v>1</c:v>
                </c:pt>
              </c:numCache>
            </c:numRef>
          </c:val>
        </c:ser>
        <c:axId val="76211328"/>
        <c:axId val="76231424"/>
      </c:barChart>
      <c:catAx>
        <c:axId val="76211328"/>
        <c:scaling>
          <c:orientation val="minMax"/>
        </c:scaling>
        <c:axPos val="b"/>
        <c:tickLblPos val="nextTo"/>
        <c:crossAx val="76231424"/>
        <c:crosses val="autoZero"/>
        <c:auto val="1"/>
        <c:lblAlgn val="ctr"/>
        <c:lblOffset val="100"/>
      </c:catAx>
      <c:valAx>
        <c:axId val="76231424"/>
        <c:scaling>
          <c:orientation val="minMax"/>
        </c:scaling>
        <c:axPos val="l"/>
        <c:majorGridlines/>
        <c:numFmt formatCode="General" sourceLinked="1"/>
        <c:tickLblPos val="nextTo"/>
        <c:crossAx val="76211328"/>
        <c:crosses val="autoZero"/>
        <c:crossBetween val="between"/>
      </c:valAx>
    </c:plotArea>
    <c:legend>
      <c:legendPos val="b"/>
      <c:layout>
        <c:manualLayout>
          <c:xMode val="edge"/>
          <c:yMode val="edge"/>
          <c:x val="0.30105915416233325"/>
          <c:y val="0.93669001005393115"/>
          <c:w val="0.4104603080275343"/>
          <c:h val="6.3309989946069414E-2"/>
        </c:manualLayout>
      </c:layout>
    </c:legend>
    <c:plotVisOnly val="1"/>
  </c:chart>
  <c:externalData r:id="rId1"/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clustered"/>
        <c:ser>
          <c:idx val="0"/>
          <c:order val="0"/>
          <c:tx>
            <c:strRef>
              <c:f>Sheet1!$D$104</c:f>
              <c:strCache>
                <c:ptCount val="1"/>
                <c:pt idx="0">
                  <c:v>IV-E</c:v>
                </c:pt>
              </c:strCache>
            </c:strRef>
          </c:tx>
          <c:dLbls>
            <c:txPr>
              <a:bodyPr/>
              <a:lstStyle/>
              <a:p>
                <a:pPr>
                  <a:defRPr b="1" i="0" baseline="0"/>
                </a:pPr>
                <a:endParaRPr lang="en-US"/>
              </a:p>
            </c:txPr>
            <c:showVal val="1"/>
          </c:dLbls>
          <c:cat>
            <c:strRef>
              <c:f>Sheet1!$C$105:$C$107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Sheet1!$D$105:$D$107</c:f>
              <c:numCache>
                <c:formatCode>General</c:formatCode>
                <c:ptCount val="3"/>
                <c:pt idx="0">
                  <c:v>18</c:v>
                </c:pt>
                <c:pt idx="1">
                  <c:v>16</c:v>
                </c:pt>
                <c:pt idx="2">
                  <c:v>17</c:v>
                </c:pt>
              </c:numCache>
            </c:numRef>
          </c:val>
        </c:ser>
        <c:ser>
          <c:idx val="1"/>
          <c:order val="1"/>
          <c:tx>
            <c:strRef>
              <c:f>Sheet1!$E$104</c:f>
              <c:strCache>
                <c:ptCount val="1"/>
                <c:pt idx="0">
                  <c:v>CSA</c:v>
                </c:pt>
              </c:strCache>
            </c:strRef>
          </c:tx>
          <c:dLbls>
            <c:txPr>
              <a:bodyPr/>
              <a:lstStyle/>
              <a:p>
                <a:pPr>
                  <a:defRPr b="1" i="0" baseline="0"/>
                </a:pPr>
                <a:endParaRPr lang="en-US"/>
              </a:p>
            </c:txPr>
            <c:showVal val="1"/>
          </c:dLbls>
          <c:cat>
            <c:strRef>
              <c:f>Sheet1!$C$105:$C$107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Sheet1!$E$105:$E$107</c:f>
              <c:numCache>
                <c:formatCode>General</c:formatCode>
                <c:ptCount val="3"/>
                <c:pt idx="0">
                  <c:v>21</c:v>
                </c:pt>
                <c:pt idx="1">
                  <c:v>22</c:v>
                </c:pt>
                <c:pt idx="2">
                  <c:v>20</c:v>
                </c:pt>
              </c:numCache>
            </c:numRef>
          </c:val>
        </c:ser>
        <c:axId val="76270976"/>
        <c:axId val="76285056"/>
      </c:barChart>
      <c:catAx>
        <c:axId val="76270976"/>
        <c:scaling>
          <c:orientation val="minMax"/>
        </c:scaling>
        <c:axPos val="b"/>
        <c:tickLblPos val="nextTo"/>
        <c:crossAx val="76285056"/>
        <c:crosses val="autoZero"/>
        <c:auto val="1"/>
        <c:lblAlgn val="ctr"/>
        <c:lblOffset val="100"/>
      </c:catAx>
      <c:valAx>
        <c:axId val="76285056"/>
        <c:scaling>
          <c:orientation val="minMax"/>
        </c:scaling>
        <c:axPos val="l"/>
        <c:majorGridlines/>
        <c:numFmt formatCode="General" sourceLinked="1"/>
        <c:tickLblPos val="nextTo"/>
        <c:crossAx val="76270976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stacked"/>
        <c:ser>
          <c:idx val="0"/>
          <c:order val="0"/>
          <c:dLbls>
            <c:dLbl>
              <c:idx val="0"/>
              <c:layout>
                <c:manualLayout>
                  <c:x val="-5.5555555555555297E-3"/>
                  <c:y val="-0.24537037037037046"/>
                </c:manualLayout>
              </c:layout>
              <c:showVal val="1"/>
            </c:dLbl>
            <c:dLbl>
              <c:idx val="1"/>
              <c:layout>
                <c:manualLayout>
                  <c:x val="-2.7777777777777861E-3"/>
                  <c:y val="-0.26388888888888962"/>
                </c:manualLayout>
              </c:layout>
              <c:showVal val="1"/>
            </c:dLbl>
            <c:dLbl>
              <c:idx val="2"/>
              <c:layout>
                <c:manualLayout>
                  <c:x val="-2.7777777777777861E-3"/>
                  <c:y val="-0.42592592592592654"/>
                </c:manualLayout>
              </c:layout>
              <c:showVal val="1"/>
            </c:dLbl>
            <c:showVal val="1"/>
          </c:dLbls>
          <c:cat>
            <c:strRef>
              <c:f>Sheet1!$C$94:$C$96</c:f>
              <c:strCache>
                <c:ptCount val="3"/>
                <c:pt idx="0">
                  <c:v>October</c:v>
                </c:pt>
                <c:pt idx="1">
                  <c:v>November </c:v>
                </c:pt>
                <c:pt idx="2">
                  <c:v>December </c:v>
                </c:pt>
              </c:strCache>
            </c:strRef>
          </c:cat>
          <c:val>
            <c:numRef>
              <c:f>Sheet1!$D$94:$D$96</c:f>
              <c:numCache>
                <c:formatCode>0.00%</c:formatCode>
                <c:ptCount val="3"/>
                <c:pt idx="0">
                  <c:v>0.59260000000000002</c:v>
                </c:pt>
                <c:pt idx="1">
                  <c:v>0.60710000000000042</c:v>
                </c:pt>
                <c:pt idx="2">
                  <c:v>0.65520000000000045</c:v>
                </c:pt>
              </c:numCache>
            </c:numRef>
          </c:val>
        </c:ser>
        <c:overlap val="100"/>
        <c:axId val="76303744"/>
        <c:axId val="76321920"/>
      </c:barChart>
      <c:catAx>
        <c:axId val="76303744"/>
        <c:scaling>
          <c:orientation val="minMax"/>
        </c:scaling>
        <c:axPos val="b"/>
        <c:tickLblPos val="nextTo"/>
        <c:crossAx val="76321920"/>
        <c:crosses val="autoZero"/>
        <c:auto val="1"/>
        <c:lblAlgn val="ctr"/>
        <c:lblOffset val="100"/>
      </c:catAx>
      <c:valAx>
        <c:axId val="76321920"/>
        <c:scaling>
          <c:orientation val="minMax"/>
        </c:scaling>
        <c:axPos val="l"/>
        <c:majorGridlines/>
        <c:numFmt formatCode="0.00%" sourceLinked="1"/>
        <c:tickLblPos val="nextTo"/>
        <c:crossAx val="76303744"/>
        <c:crosses val="autoZero"/>
        <c:crossBetween val="between"/>
      </c:valAx>
    </c:plotArea>
    <c:plotVisOnly val="1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clustered"/>
        <c:ser>
          <c:idx val="0"/>
          <c:order val="0"/>
          <c:tx>
            <c:v>Permanency</c:v>
          </c:tx>
          <c:dLbls>
            <c:showVal val="1"/>
          </c:dLbls>
          <c:cat>
            <c:strRef>
              <c:f>Sheet1!$C$7:$C$9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Sheet1!$D$7:$D$9</c:f>
              <c:numCache>
                <c:formatCode>0.00%</c:formatCode>
                <c:ptCount val="3"/>
                <c:pt idx="0">
                  <c:v>0.90900000000000003</c:v>
                </c:pt>
                <c:pt idx="1">
                  <c:v>0.92</c:v>
                </c:pt>
                <c:pt idx="2">
                  <c:v>0.92300000000000004</c:v>
                </c:pt>
              </c:numCache>
            </c:numRef>
          </c:val>
        </c:ser>
        <c:ser>
          <c:idx val="1"/>
          <c:order val="1"/>
          <c:tx>
            <c:v>Emancipation</c:v>
          </c:tx>
          <c:dLbls>
            <c:dLbl>
              <c:idx val="0"/>
              <c:layout>
                <c:manualLayout>
                  <c:x val="1.9444444444444445E-2"/>
                  <c:y val="0"/>
                </c:manualLayout>
              </c:layout>
              <c:showVal val="1"/>
            </c:dLbl>
            <c:dLbl>
              <c:idx val="1"/>
              <c:layout>
                <c:manualLayout>
                  <c:x val="2.5000000000000001E-2"/>
                  <c:y val="-4.6296296296296372E-3"/>
                </c:manualLayout>
              </c:layout>
              <c:showVal val="1"/>
            </c:dLbl>
            <c:dLbl>
              <c:idx val="2"/>
              <c:layout>
                <c:manualLayout>
                  <c:x val="1.6666666666666691E-2"/>
                  <c:y val="-4.6296296296297204E-3"/>
                </c:manualLayout>
              </c:layout>
              <c:showVal val="1"/>
            </c:dLbl>
            <c:showVal val="1"/>
          </c:dLbls>
          <c:cat>
            <c:strRef>
              <c:f>Sheet1!$C$7:$C$9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Sheet1!$E$7:$E$9</c:f>
              <c:numCache>
                <c:formatCode>0.00%</c:formatCode>
                <c:ptCount val="3"/>
                <c:pt idx="0">
                  <c:v>9.1000000000000025E-2</c:v>
                </c:pt>
                <c:pt idx="1">
                  <c:v>8.0000000000000043E-2</c:v>
                </c:pt>
                <c:pt idx="2">
                  <c:v>7.6999999999999999E-2</c:v>
                </c:pt>
              </c:numCache>
            </c:numRef>
          </c:val>
        </c:ser>
        <c:axId val="75609216"/>
        <c:axId val="75610752"/>
      </c:barChart>
      <c:catAx>
        <c:axId val="75609216"/>
        <c:scaling>
          <c:orientation val="minMax"/>
        </c:scaling>
        <c:axPos val="b"/>
        <c:tickLblPos val="nextTo"/>
        <c:crossAx val="75610752"/>
        <c:crosses val="autoZero"/>
        <c:auto val="1"/>
        <c:lblAlgn val="ctr"/>
        <c:lblOffset val="100"/>
      </c:catAx>
      <c:valAx>
        <c:axId val="75610752"/>
        <c:scaling>
          <c:orientation val="minMax"/>
        </c:scaling>
        <c:axPos val="l"/>
        <c:majorGridlines/>
        <c:numFmt formatCode="0.00%" sourceLinked="1"/>
        <c:tickLblPos val="nextTo"/>
        <c:crossAx val="75609216"/>
        <c:crosses val="autoZero"/>
        <c:crossBetween val="between"/>
      </c:valAx>
    </c:plotArea>
    <c:legend>
      <c:legendPos val="b"/>
      <c:layout/>
    </c:legend>
    <c:plotVisOnly val="1"/>
  </c:chart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title>
      <c:tx>
        <c:rich>
          <a:bodyPr/>
          <a:lstStyle/>
          <a:p>
            <a:pPr>
              <a:defRPr/>
            </a:pPr>
            <a:r>
              <a:rPr lang="en-US"/>
              <a:t>Number of Children in Congregate Care vs. Family Based Placements </a:t>
            </a:r>
          </a:p>
        </c:rich>
      </c:tx>
      <c:layout/>
    </c:title>
    <c:plotArea>
      <c:layout/>
      <c:barChart>
        <c:barDir val="col"/>
        <c:grouping val="clustered"/>
        <c:ser>
          <c:idx val="0"/>
          <c:order val="0"/>
          <c:tx>
            <c:strRef>
              <c:f>Sheet1!$J$16</c:f>
              <c:strCache>
                <c:ptCount val="1"/>
                <c:pt idx="0">
                  <c:v>Congregate Care</c:v>
                </c:pt>
              </c:strCache>
            </c:strRef>
          </c:tx>
          <c:dLbls>
            <c:dLbl>
              <c:idx val="0"/>
              <c:layout>
                <c:manualLayout>
                  <c:x val="5.5555555555555558E-3"/>
                  <c:y val="-2.7777777777777853E-2"/>
                </c:manualLayout>
              </c:layout>
              <c:showVal val="1"/>
            </c:dLbl>
            <c:dLbl>
              <c:idx val="1"/>
              <c:layout>
                <c:manualLayout>
                  <c:x val="5.5555555555555558E-3"/>
                  <c:y val="-3.2407407407407461E-2"/>
                </c:manualLayout>
              </c:layout>
              <c:showVal val="1"/>
            </c:dLbl>
            <c:showVal val="1"/>
          </c:dLbls>
          <c:cat>
            <c:strRef>
              <c:f>Sheet1!$I$17:$I$19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Sheet1!$J$17:$J$19</c:f>
              <c:numCache>
                <c:formatCode>General</c:formatCode>
                <c:ptCount val="3"/>
                <c:pt idx="0">
                  <c:v>8</c:v>
                </c:pt>
                <c:pt idx="1">
                  <c:v>8</c:v>
                </c:pt>
                <c:pt idx="2">
                  <c:v>10</c:v>
                </c:pt>
              </c:numCache>
            </c:numRef>
          </c:val>
        </c:ser>
        <c:ser>
          <c:idx val="1"/>
          <c:order val="1"/>
          <c:tx>
            <c:strRef>
              <c:f>Sheet1!$K$16</c:f>
              <c:strCache>
                <c:ptCount val="1"/>
                <c:pt idx="0">
                  <c:v>Family Based </c:v>
                </c:pt>
              </c:strCache>
            </c:strRef>
          </c:tx>
          <c:dLbls>
            <c:dLbl>
              <c:idx val="1"/>
              <c:layout>
                <c:manualLayout>
                  <c:x val="-5.5555555555555558E-3"/>
                  <c:y val="1.3888888888888923E-2"/>
                </c:manualLayout>
              </c:layout>
              <c:showVal val="1"/>
            </c:dLbl>
            <c:showVal val="1"/>
          </c:dLbls>
          <c:cat>
            <c:strRef>
              <c:f>Sheet1!$I$17:$I$19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Sheet1!$K$17:$K$19</c:f>
              <c:numCache>
                <c:formatCode>General</c:formatCode>
                <c:ptCount val="3"/>
                <c:pt idx="0">
                  <c:v>29</c:v>
                </c:pt>
                <c:pt idx="1">
                  <c:v>32</c:v>
                </c:pt>
                <c:pt idx="2">
                  <c:v>29</c:v>
                </c:pt>
              </c:numCache>
            </c:numRef>
          </c:val>
        </c:ser>
        <c:axId val="75276288"/>
        <c:axId val="75277824"/>
      </c:barChart>
      <c:catAx>
        <c:axId val="75276288"/>
        <c:scaling>
          <c:orientation val="minMax"/>
        </c:scaling>
        <c:axPos val="b"/>
        <c:tickLblPos val="nextTo"/>
        <c:crossAx val="75277824"/>
        <c:crosses val="autoZero"/>
        <c:auto val="1"/>
        <c:lblAlgn val="ctr"/>
        <c:lblOffset val="100"/>
      </c:catAx>
      <c:valAx>
        <c:axId val="75277824"/>
        <c:scaling>
          <c:orientation val="minMax"/>
        </c:scaling>
        <c:axPos val="l"/>
        <c:majorGridlines/>
        <c:numFmt formatCode="General" sourceLinked="1"/>
        <c:tickLblPos val="nextTo"/>
        <c:crossAx val="75276288"/>
        <c:crosses val="autoZero"/>
        <c:crossBetween val="between"/>
      </c:valAx>
    </c:plotArea>
    <c:legend>
      <c:legendPos val="b"/>
      <c:layout/>
    </c:legend>
    <c:plotVisOnly val="1"/>
  </c:chart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title>
      <c:tx>
        <c:rich>
          <a:bodyPr/>
          <a:lstStyle/>
          <a:p>
            <a:pPr>
              <a:defRPr/>
            </a:pPr>
            <a:r>
              <a:rPr lang="en-US"/>
              <a:t>Percentage of Children in Congregate Care vs. Family Based Placements </a:t>
            </a:r>
          </a:p>
        </c:rich>
      </c:tx>
      <c:layout/>
    </c:title>
    <c:plotArea>
      <c:layout/>
      <c:barChart>
        <c:barDir val="col"/>
        <c:grouping val="clustered"/>
        <c:ser>
          <c:idx val="0"/>
          <c:order val="0"/>
          <c:tx>
            <c:strRef>
              <c:f>Sheet1!$J$12</c:f>
              <c:strCache>
                <c:ptCount val="1"/>
                <c:pt idx="0">
                  <c:v>Congregate Care </c:v>
                </c:pt>
              </c:strCache>
            </c:strRef>
          </c:tx>
          <c:dLbls>
            <c:dLbl>
              <c:idx val="0"/>
              <c:layout>
                <c:manualLayout>
                  <c:x val="-2.5000000000000001E-2"/>
                  <c:y val="0"/>
                </c:manualLayout>
              </c:layout>
              <c:showVal val="1"/>
            </c:dLbl>
            <c:dLbl>
              <c:idx val="2"/>
              <c:layout>
                <c:manualLayout>
                  <c:x val="-2.2222222222222251E-2"/>
                  <c:y val="-1.8518518518518542E-2"/>
                </c:manualLayout>
              </c:layout>
              <c:showVal val="1"/>
            </c:dLbl>
            <c:showVal val="1"/>
          </c:dLbls>
          <c:cat>
            <c:strRef>
              <c:f>Sheet1!$I$13:$I$15</c:f>
              <c:strCache>
                <c:ptCount val="3"/>
                <c:pt idx="0">
                  <c:v>October 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Sheet1!$J$13:$J$15</c:f>
              <c:numCache>
                <c:formatCode>0%</c:formatCode>
                <c:ptCount val="3"/>
                <c:pt idx="0" formatCode="0.00%">
                  <c:v>0.21600000000000014</c:v>
                </c:pt>
                <c:pt idx="1">
                  <c:v>0.2</c:v>
                </c:pt>
                <c:pt idx="2" formatCode="0.00%">
                  <c:v>0.25600000000000001</c:v>
                </c:pt>
              </c:numCache>
            </c:numRef>
          </c:val>
        </c:ser>
        <c:ser>
          <c:idx val="1"/>
          <c:order val="1"/>
          <c:tx>
            <c:strRef>
              <c:f>Sheet1!$K$12</c:f>
              <c:strCache>
                <c:ptCount val="1"/>
                <c:pt idx="0">
                  <c:v>Family Based </c:v>
                </c:pt>
              </c:strCache>
            </c:strRef>
          </c:tx>
          <c:dLbls>
            <c:dLbl>
              <c:idx val="2"/>
              <c:layout>
                <c:manualLayout>
                  <c:x val="-1.0185067526416052E-16"/>
                  <c:y val="-3.2407407407407461E-2"/>
                </c:manualLayout>
              </c:layout>
              <c:showVal val="1"/>
            </c:dLbl>
            <c:showVal val="1"/>
          </c:dLbls>
          <c:cat>
            <c:strRef>
              <c:f>Sheet1!$I$13:$I$15</c:f>
              <c:strCache>
                <c:ptCount val="3"/>
                <c:pt idx="0">
                  <c:v>October 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Sheet1!$K$13:$K$15</c:f>
              <c:numCache>
                <c:formatCode>0%</c:formatCode>
                <c:ptCount val="3"/>
                <c:pt idx="0" formatCode="0.00%">
                  <c:v>0.78400000000000003</c:v>
                </c:pt>
                <c:pt idx="1">
                  <c:v>0.8</c:v>
                </c:pt>
                <c:pt idx="2" formatCode="0.00%">
                  <c:v>0.74400000000000055</c:v>
                </c:pt>
              </c:numCache>
            </c:numRef>
          </c:val>
        </c:ser>
        <c:axId val="75774592"/>
        <c:axId val="75784576"/>
      </c:barChart>
      <c:catAx>
        <c:axId val="75774592"/>
        <c:scaling>
          <c:orientation val="minMax"/>
        </c:scaling>
        <c:axPos val="b"/>
        <c:tickLblPos val="nextTo"/>
        <c:crossAx val="75784576"/>
        <c:crosses val="autoZero"/>
        <c:auto val="1"/>
        <c:lblAlgn val="ctr"/>
        <c:lblOffset val="100"/>
      </c:catAx>
      <c:valAx>
        <c:axId val="75784576"/>
        <c:scaling>
          <c:orientation val="minMax"/>
        </c:scaling>
        <c:axPos val="l"/>
        <c:majorGridlines/>
        <c:numFmt formatCode="0.00%" sourceLinked="1"/>
        <c:tickLblPos val="nextTo"/>
        <c:crossAx val="75774592"/>
        <c:crosses val="autoZero"/>
        <c:crossBetween val="between"/>
      </c:valAx>
    </c:plotArea>
    <c:legend>
      <c:legendPos val="b"/>
      <c:layout/>
    </c:legend>
    <c:plotVisOnly val="1"/>
  </c:chart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clustered"/>
        <c:ser>
          <c:idx val="0"/>
          <c:order val="0"/>
          <c:dLbls>
            <c:dLbl>
              <c:idx val="2"/>
              <c:layout>
                <c:manualLayout>
                  <c:x val="0"/>
                  <c:y val="-3.2407407407407461E-2"/>
                </c:manualLayout>
              </c:layout>
              <c:showVal val="1"/>
            </c:dLbl>
            <c:txPr>
              <a:bodyPr/>
              <a:lstStyle/>
              <a:p>
                <a:pPr>
                  <a:defRPr sz="1400" baseline="0"/>
                </a:pPr>
                <a:endParaRPr lang="en-US"/>
              </a:p>
            </c:txPr>
            <c:showVal val="1"/>
          </c:dLbls>
          <c:cat>
            <c:strRef>
              <c:f>Sheet1!$A$22:$A$24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Sheet1!$B$22:$B$24</c:f>
              <c:numCache>
                <c:formatCode>0.00%</c:formatCode>
                <c:ptCount val="3"/>
                <c:pt idx="0">
                  <c:v>0.22600000000000001</c:v>
                </c:pt>
                <c:pt idx="1">
                  <c:v>0.22900000000000001</c:v>
                </c:pt>
                <c:pt idx="2">
                  <c:v>0.18900000000000014</c:v>
                </c:pt>
              </c:numCache>
            </c:numRef>
          </c:val>
        </c:ser>
        <c:axId val="75806592"/>
        <c:axId val="75808128"/>
      </c:barChart>
      <c:catAx>
        <c:axId val="75806592"/>
        <c:scaling>
          <c:orientation val="minMax"/>
        </c:scaling>
        <c:axPos val="b"/>
        <c:tickLblPos val="nextTo"/>
        <c:crossAx val="75808128"/>
        <c:crosses val="autoZero"/>
        <c:auto val="1"/>
        <c:lblAlgn val="ctr"/>
        <c:lblOffset val="100"/>
      </c:catAx>
      <c:valAx>
        <c:axId val="75808128"/>
        <c:scaling>
          <c:orientation val="minMax"/>
        </c:scaling>
        <c:axPos val="l"/>
        <c:majorGridlines/>
        <c:numFmt formatCode="0.00%" sourceLinked="1"/>
        <c:tickLblPos val="nextTo"/>
        <c:crossAx val="75806592"/>
        <c:crosses val="autoZero"/>
        <c:crossBetween val="between"/>
      </c:valAx>
    </c:plotArea>
    <c:plotVisOnly val="1"/>
  </c:chart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plotArea>
      <c:layout/>
      <c:barChart>
        <c:barDir val="col"/>
        <c:grouping val="clustered"/>
        <c:ser>
          <c:idx val="0"/>
          <c:order val="0"/>
          <c:dLbls>
            <c:dLbl>
              <c:idx val="0"/>
              <c:layout>
                <c:manualLayout>
                  <c:x val="-2.7777777777777627E-3"/>
                  <c:y val="-4.1666666666666664E-2"/>
                </c:manualLayout>
              </c:layout>
              <c:showVal val="1"/>
            </c:dLbl>
            <c:dLbl>
              <c:idx val="1"/>
              <c:layout>
                <c:manualLayout>
                  <c:x val="-1.6025641025641613E-3"/>
                  <c:y val="-3.0861555816620256E-2"/>
                </c:manualLayout>
              </c:layout>
              <c:showVal val="1"/>
            </c:dLbl>
            <c:dLbl>
              <c:idx val="2"/>
              <c:layout>
                <c:manualLayout>
                  <c:x val="0"/>
                  <c:y val="1.3888888888888914E-2"/>
                </c:manualLayout>
              </c:layout>
              <c:showVal val="1"/>
            </c:dLbl>
            <c:txPr>
              <a:bodyPr/>
              <a:lstStyle/>
              <a:p>
                <a:pPr>
                  <a:defRPr sz="1200" b="1" i="0" baseline="0"/>
                </a:pPr>
                <a:endParaRPr lang="en-US"/>
              </a:p>
            </c:txPr>
            <c:showVal val="1"/>
          </c:dLbls>
          <c:cat>
            <c:strRef>
              <c:f>Sheet1!$A$27:$A$29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 </c:v>
                </c:pt>
              </c:strCache>
            </c:strRef>
          </c:cat>
          <c:val>
            <c:numRef>
              <c:f>Sheet1!$B$27:$B$29</c:f>
              <c:numCache>
                <c:formatCode>0.00%</c:formatCode>
                <c:ptCount val="3"/>
                <c:pt idx="0">
                  <c:v>0.82600000000000051</c:v>
                </c:pt>
                <c:pt idx="1">
                  <c:v>0.84600000000000053</c:v>
                </c:pt>
                <c:pt idx="2">
                  <c:v>0.87500000000000056</c:v>
                </c:pt>
              </c:numCache>
            </c:numRef>
          </c:val>
        </c:ser>
        <c:axId val="75922432"/>
        <c:axId val="75924224"/>
      </c:barChart>
      <c:catAx>
        <c:axId val="75922432"/>
        <c:scaling>
          <c:orientation val="minMax"/>
        </c:scaling>
        <c:axPos val="b"/>
        <c:tickLblPos val="nextTo"/>
        <c:crossAx val="75924224"/>
        <c:crosses val="autoZero"/>
        <c:auto val="1"/>
        <c:lblAlgn val="ctr"/>
        <c:lblOffset val="100"/>
      </c:catAx>
      <c:valAx>
        <c:axId val="75924224"/>
        <c:scaling>
          <c:orientation val="minMax"/>
        </c:scaling>
        <c:axPos val="l"/>
        <c:majorGridlines/>
        <c:numFmt formatCode="0.00%" sourceLinked="1"/>
        <c:tickLblPos val="nextTo"/>
        <c:crossAx val="75922432"/>
        <c:crosses val="autoZero"/>
        <c:crossBetween val="between"/>
      </c:valAx>
    </c:plotArea>
    <c:plotVisOnly val="1"/>
  </c:chart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clustered"/>
        <c:axId val="75933568"/>
        <c:axId val="75935104"/>
      </c:barChart>
      <c:catAx>
        <c:axId val="75933568"/>
        <c:scaling>
          <c:orientation val="minMax"/>
        </c:scaling>
        <c:axPos val="b"/>
        <c:tickLblPos val="nextTo"/>
        <c:crossAx val="75935104"/>
        <c:crosses val="autoZero"/>
        <c:auto val="1"/>
        <c:lblAlgn val="ctr"/>
        <c:lblOffset val="100"/>
      </c:catAx>
      <c:valAx>
        <c:axId val="75935104"/>
        <c:scaling>
          <c:orientation val="minMax"/>
          <c:max val="1"/>
        </c:scaling>
        <c:axPos val="l"/>
        <c:majorGridlines/>
        <c:numFmt formatCode="0%" sourceLinked="1"/>
        <c:tickLblPos val="nextTo"/>
        <c:crossAx val="75933568"/>
        <c:crosses val="autoZero"/>
        <c:crossBetween val="between"/>
      </c:valAx>
    </c:plotArea>
    <c:plotVisOnly val="1"/>
  </c:chart>
  <c:externalData r:id="rId1"/>
  <c:userShapes r:id="rId2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stacked"/>
        <c:ser>
          <c:idx val="0"/>
          <c:order val="0"/>
          <c:cat>
            <c:strRef>
              <c:f>Sheet1!$A$32:$A$34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Sheet1!$B$32:$B$34</c:f>
              <c:numCache>
                <c:formatCode>General</c:formatCode>
                <c:ptCount val="3"/>
              </c:numCache>
            </c:numRef>
          </c:val>
        </c:ser>
        <c:ser>
          <c:idx val="1"/>
          <c:order val="1"/>
          <c:dLbls>
            <c:dLbl>
              <c:idx val="0"/>
              <c:layout>
                <c:manualLayout>
                  <c:x val="-8.3333333333333367E-3"/>
                  <c:y val="-0.38888888888889012"/>
                </c:manualLayout>
              </c:layout>
              <c:showVal val="1"/>
            </c:dLbl>
            <c:dLbl>
              <c:idx val="1"/>
              <c:layout>
                <c:manualLayout>
                  <c:x val="-2.7777777777777874E-3"/>
                  <c:y val="-0.40277777777777823"/>
                </c:manualLayout>
              </c:layout>
              <c:showVal val="1"/>
            </c:dLbl>
            <c:dLbl>
              <c:idx val="2"/>
              <c:layout>
                <c:manualLayout>
                  <c:x val="-5.5555555555555558E-3"/>
                  <c:y val="-0.38888888888889012"/>
                </c:manualLayout>
              </c:layout>
              <c:showVal val="1"/>
            </c:dLbl>
            <c:showVal val="1"/>
          </c:dLbls>
          <c:cat>
            <c:strRef>
              <c:f>Sheet1!$A$32:$A$34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Sheet1!$C$32:$C$34</c:f>
              <c:numCache>
                <c:formatCode>0.00%</c:formatCode>
                <c:ptCount val="3"/>
                <c:pt idx="0" formatCode="0%">
                  <c:v>1</c:v>
                </c:pt>
                <c:pt idx="1">
                  <c:v>0.97500000000000053</c:v>
                </c:pt>
                <c:pt idx="2" formatCode="0%">
                  <c:v>1</c:v>
                </c:pt>
              </c:numCache>
            </c:numRef>
          </c:val>
        </c:ser>
        <c:overlap val="100"/>
        <c:axId val="76062080"/>
        <c:axId val="76067968"/>
      </c:barChart>
      <c:catAx>
        <c:axId val="76062080"/>
        <c:scaling>
          <c:orientation val="minMax"/>
        </c:scaling>
        <c:axPos val="b"/>
        <c:tickLblPos val="nextTo"/>
        <c:crossAx val="76067968"/>
        <c:crosses val="autoZero"/>
        <c:auto val="1"/>
        <c:lblAlgn val="ctr"/>
        <c:lblOffset val="100"/>
      </c:catAx>
      <c:valAx>
        <c:axId val="76067968"/>
        <c:scaling>
          <c:orientation val="minMax"/>
        </c:scaling>
        <c:axPos val="l"/>
        <c:majorGridlines/>
        <c:numFmt formatCode="General" sourceLinked="1"/>
        <c:tickLblPos val="nextTo"/>
        <c:crossAx val="76062080"/>
        <c:crosses val="autoZero"/>
        <c:crossBetween val="between"/>
      </c:valAx>
    </c:plotArea>
    <c:plotVisOnly val="1"/>
  </c:chart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title>
      <c:tx>
        <c:rich>
          <a:bodyPr/>
          <a:lstStyle/>
          <a:p>
            <a:pPr>
              <a:defRPr/>
            </a:pPr>
            <a:r>
              <a:rPr lang="en-US" dirty="0"/>
              <a:t>Percentage of Foster Children Who Visited with </a:t>
            </a:r>
            <a:r>
              <a:rPr lang="en-US" dirty="0" smtClean="0"/>
              <a:t>Family</a:t>
            </a:r>
            <a:r>
              <a:rPr lang="en-US" baseline="0" dirty="0" smtClean="0"/>
              <a:t> Members</a:t>
            </a:r>
            <a:endParaRPr lang="en-US" dirty="0"/>
          </a:p>
        </c:rich>
      </c:tx>
      <c:layout>
        <c:manualLayout>
          <c:xMode val="edge"/>
          <c:yMode val="edge"/>
          <c:x val="0.13558333333333344"/>
          <c:y val="2.3148148148148147E-2"/>
        </c:manualLayout>
      </c:layout>
    </c:title>
    <c:plotArea>
      <c:layout/>
      <c:barChart>
        <c:barDir val="col"/>
        <c:grouping val="stacked"/>
        <c:ser>
          <c:idx val="0"/>
          <c:order val="0"/>
          <c:dLbls>
            <c:dLbl>
              <c:idx val="0"/>
              <c:layout>
                <c:manualLayout>
                  <c:x val="1.1868686868686879E-2"/>
                  <c:y val="-0.21881503794765392"/>
                </c:manualLayout>
              </c:layout>
              <c:showVal val="1"/>
            </c:dLbl>
            <c:dLbl>
              <c:idx val="1"/>
              <c:layout>
                <c:manualLayout>
                  <c:x val="-7.5757575757575833E-4"/>
                  <c:y val="-0.13647531565083929"/>
                </c:manualLayout>
              </c:layout>
              <c:showVal val="1"/>
            </c:dLbl>
            <c:dLbl>
              <c:idx val="2"/>
              <c:layout>
                <c:manualLayout>
                  <c:x val="2.7774812046800304E-3"/>
                  <c:y val="-0.22582404884268073"/>
                </c:manualLayout>
              </c:layout>
              <c:showVal val="1"/>
            </c:dLbl>
            <c:showVal val="1"/>
          </c:dLbls>
          <c:cat>
            <c:strRef>
              <c:f>Sheet1!$D$37:$D$39</c:f>
              <c:strCache>
                <c:ptCount val="3"/>
                <c:pt idx="0">
                  <c:v>October</c:v>
                </c:pt>
                <c:pt idx="1">
                  <c:v>November</c:v>
                </c:pt>
                <c:pt idx="2">
                  <c:v>December</c:v>
                </c:pt>
              </c:strCache>
            </c:strRef>
          </c:cat>
          <c:val>
            <c:numRef>
              <c:f>Sheet1!$E$37:$E$39</c:f>
              <c:numCache>
                <c:formatCode>0.00%</c:formatCode>
                <c:ptCount val="3"/>
                <c:pt idx="0">
                  <c:v>0.86490000000000056</c:v>
                </c:pt>
                <c:pt idx="1">
                  <c:v>0.85000000000000053</c:v>
                </c:pt>
                <c:pt idx="2">
                  <c:v>0.89739999999999998</c:v>
                </c:pt>
              </c:numCache>
            </c:numRef>
          </c:val>
        </c:ser>
        <c:overlap val="100"/>
        <c:axId val="76096256"/>
        <c:axId val="76097792"/>
      </c:barChart>
      <c:catAx>
        <c:axId val="76096256"/>
        <c:scaling>
          <c:orientation val="minMax"/>
        </c:scaling>
        <c:axPos val="b"/>
        <c:tickLblPos val="nextTo"/>
        <c:crossAx val="76097792"/>
        <c:crosses val="autoZero"/>
        <c:auto val="1"/>
        <c:lblAlgn val="ctr"/>
        <c:lblOffset val="100"/>
      </c:catAx>
      <c:valAx>
        <c:axId val="76097792"/>
        <c:scaling>
          <c:orientation val="minMax"/>
        </c:scaling>
        <c:axPos val="l"/>
        <c:majorGridlines/>
        <c:numFmt formatCode="0.00%" sourceLinked="1"/>
        <c:tickLblPos val="nextTo"/>
        <c:crossAx val="76096256"/>
        <c:crosses val="autoZero"/>
        <c:crossBetween val="between"/>
      </c:valAx>
    </c:plotArea>
    <c:plotVisOnly val="1"/>
  </c:chart>
  <c:externalData r:id="rId1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9.71445E-17</cdr:x>
      <cdr:y>0.85063</cdr:y>
    </cdr:from>
    <cdr:to>
      <cdr:x>1</cdr:x>
      <cdr:y>0.98951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228600" y="3733800"/>
          <a:ext cx="8229600" cy="6096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US" dirty="0" smtClean="0"/>
            <a:t>One child not visited in month of November due to weather conditions preventing the worker for being able to get to schedule visit. </a:t>
          </a:r>
          <a:endParaRPr lang="en-US" sz="1100" dirty="0"/>
        </a:p>
      </cdr:txBody>
    </cdr:sp>
  </cdr:relSizeAnchor>
</c:userShape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A7BE8B7-9D59-40D8-906F-ADCA701C3276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4C2B64-7A29-4056-BA82-B27EF8F0438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4C2B64-7A29-4056-BA82-B27EF8F0438F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4C2B64-7A29-4056-BA82-B27EF8F0438F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4C2B64-7A29-4056-BA82-B27EF8F0438F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4056851A-EC2F-45A8-AF58-7345DEB6C827}" type="datetimeFigureOut">
              <a:rPr lang="en-US" smtClean="0"/>
              <a:pPr/>
              <a:t>2/10/2015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0B9A0F0-5D85-4C2A-B2D7-124170183639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45" r:id="rId1"/>
    <p:sldLayoutId id="2147484046" r:id="rId2"/>
    <p:sldLayoutId id="2147484047" r:id="rId3"/>
    <p:sldLayoutId id="2147484048" r:id="rId4"/>
    <p:sldLayoutId id="2147484049" r:id="rId5"/>
    <p:sldLayoutId id="2147484050" r:id="rId6"/>
    <p:sldLayoutId id="2147484051" r:id="rId7"/>
    <p:sldLayoutId id="2147484052" r:id="rId8"/>
    <p:sldLayoutId id="2147484053" r:id="rId9"/>
    <p:sldLayoutId id="2147484054" r:id="rId10"/>
    <p:sldLayoutId id="2147484055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10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Foster Care, Adoption, and VIEW Report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October 2014-December 2014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62000"/>
            <a:ext cx="8229600" cy="1143000"/>
          </a:xfrm>
        </p:spPr>
        <p:txBody>
          <a:bodyPr>
            <a:noAutofit/>
          </a:bodyPr>
          <a:lstStyle/>
          <a:p>
            <a:r>
              <a:rPr lang="en-US" sz="4400" dirty="0" smtClean="0"/>
              <a:t>Length of Time in Foster Care:</a:t>
            </a:r>
            <a:r>
              <a:rPr lang="en-US" sz="3200" dirty="0" smtClean="0"/>
              <a:t/>
            </a:r>
            <a:br>
              <a:rPr lang="en-US" sz="3200" dirty="0" smtClean="0"/>
            </a:br>
            <a:r>
              <a:rPr lang="en-US" sz="2800" dirty="0" smtClean="0"/>
              <a:t>Number of Children in Each Category by Month  </a:t>
            </a:r>
            <a:endParaRPr lang="en-US" sz="2800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3058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n-US" sz="4000" dirty="0" smtClean="0"/>
              <a:t>Independent Living Assessments Completed Timely </a:t>
            </a:r>
            <a:endParaRPr lang="en-US" sz="4000" dirty="0"/>
          </a:p>
        </p:txBody>
      </p:sp>
      <p:sp>
        <p:nvSpPr>
          <p:cNvPr id="4" name="TextBox 3"/>
          <p:cNvSpPr txBox="1"/>
          <p:nvPr/>
        </p:nvSpPr>
        <p:spPr>
          <a:xfrm>
            <a:off x="914400" y="5715000"/>
            <a:ext cx="78486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Missing Assessment in October completed on 11/24/14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Missing Assessment in December missing due to the child being placed in Juvenile Detention</a:t>
            </a:r>
          </a:p>
          <a:p>
            <a:endParaRPr lang="en-US" dirty="0" smtClean="0"/>
          </a:p>
          <a:p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</p:nvPr>
        </p:nvGraphicFramePr>
        <p:xfrm>
          <a:off x="533400" y="1905000"/>
          <a:ext cx="8077200" cy="3627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38200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Title IV-E Penetration Rate: </a:t>
            </a:r>
            <a:br>
              <a:rPr lang="en-US" dirty="0" smtClean="0"/>
            </a:br>
            <a:r>
              <a:rPr lang="en-US" dirty="0" smtClean="0"/>
              <a:t>CSA vs. IV-E  Foster Child 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VIEW Participation Rates  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5029200" cy="33226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143000" y="5257800"/>
            <a:ext cx="44958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State Goal is 50% Participation Rate</a:t>
            </a:r>
          </a:p>
          <a:p>
            <a:endParaRPr lang="en-US" dirty="0" smtClean="0"/>
          </a:p>
          <a:p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5334000" y="3276600"/>
            <a:ext cx="39624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/>
              <a:t>Ranking in the Northern Region: </a:t>
            </a:r>
          </a:p>
          <a:p>
            <a:r>
              <a:rPr lang="en-US" sz="2000" dirty="0" smtClean="0"/>
              <a:t>	October: 4</a:t>
            </a:r>
            <a:r>
              <a:rPr lang="en-US" sz="2000" baseline="30000" dirty="0" smtClean="0"/>
              <a:t>th</a:t>
            </a:r>
            <a:r>
              <a:rPr lang="en-US" sz="2000" dirty="0" smtClean="0"/>
              <a:t> </a:t>
            </a:r>
          </a:p>
          <a:p>
            <a:r>
              <a:rPr lang="en-US" sz="2000" dirty="0" smtClean="0"/>
              <a:t>	November: 3</a:t>
            </a:r>
            <a:r>
              <a:rPr lang="en-US" sz="2000" baseline="30000" dirty="0" smtClean="0"/>
              <a:t>rd</a:t>
            </a:r>
            <a:endParaRPr lang="en-US" sz="2000" dirty="0" smtClean="0"/>
          </a:p>
          <a:p>
            <a:r>
              <a:rPr lang="en-US" sz="2000" dirty="0" smtClean="0"/>
              <a:t>	December: 2</a:t>
            </a:r>
            <a:r>
              <a:rPr lang="en-US" sz="2000" baseline="30000" dirty="0" smtClean="0"/>
              <a:t>nd</a:t>
            </a:r>
            <a:r>
              <a:rPr lang="en-US" sz="2000" dirty="0" smtClean="0"/>
              <a:t> </a:t>
            </a:r>
            <a:endParaRPr lang="en-US" sz="20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Important Data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4693920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/>
              <a:t>There have been ZERO incidences of re-entry into foster care within 12 months of discharge to permanency. 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Between October and December 2 adoptions were finalized.</a:t>
            </a:r>
          </a:p>
          <a:p>
            <a:endParaRPr lang="en-US" dirty="0" smtClean="0"/>
          </a:p>
          <a:p>
            <a:r>
              <a:rPr lang="en-US" dirty="0" smtClean="0"/>
              <a:t>Holiday Assistance: </a:t>
            </a:r>
          </a:p>
          <a:p>
            <a:pPr lvl="1"/>
            <a:r>
              <a:rPr lang="en-US" dirty="0" smtClean="0"/>
              <a:t>To date 170 children have been sponsored by 87 different sponsors for holiday gifts from 73 different families </a:t>
            </a:r>
          </a:p>
          <a:p>
            <a:pPr lvl="1"/>
            <a:r>
              <a:rPr lang="en-US" dirty="0" smtClean="0"/>
              <a:t>9 Thanksgiving  Baskets have been donated. </a:t>
            </a:r>
          </a:p>
          <a:p>
            <a:pPr lvl="1"/>
            <a:r>
              <a:rPr lang="en-US" dirty="0" smtClean="0"/>
              <a:t>40 December Holiday Baskets have been donated. </a:t>
            </a:r>
          </a:p>
          <a:p>
            <a:endParaRPr lang="en-US" dirty="0" smtClean="0"/>
          </a:p>
          <a:p>
            <a:r>
              <a:rPr lang="en-US" dirty="0" smtClean="0"/>
              <a:t>Staffing :</a:t>
            </a:r>
          </a:p>
          <a:p>
            <a:pPr lvl="1"/>
            <a:r>
              <a:rPr lang="en-US" dirty="0" smtClean="0"/>
              <a:t>Ilene Johnson and John Steele started their positions as Family Services Specialists IIs on January 5, 2015.</a:t>
            </a:r>
          </a:p>
          <a:p>
            <a:pPr lvl="1"/>
            <a:r>
              <a:rPr lang="en-US" dirty="0" smtClean="0"/>
              <a:t>The HSA III position has been posted and is expected to be filled by March. 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3600" dirty="0" smtClean="0"/>
              <a:t>Number of Children in Foster Care </a:t>
            </a:r>
            <a:endParaRPr lang="en-US" sz="3600" dirty="0"/>
          </a:p>
        </p:txBody>
      </p:sp>
      <p:sp>
        <p:nvSpPr>
          <p:cNvPr id="7" name="TextBox 6"/>
          <p:cNvSpPr txBox="1"/>
          <p:nvPr/>
        </p:nvSpPr>
        <p:spPr>
          <a:xfrm>
            <a:off x="914400" y="5934670"/>
            <a:ext cx="7772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Approximately 50% of the children in FCDSS custody each month are in care due to substance abuse problems by the parents. </a:t>
            </a:r>
          </a:p>
          <a:p>
            <a:endParaRPr lang="en-US" dirty="0"/>
          </a:p>
        </p:txBody>
      </p:sp>
      <p:graphicFrame>
        <p:nvGraphicFramePr>
          <p:cNvPr id="5" name="Chart 4"/>
          <p:cNvGraphicFramePr/>
          <p:nvPr/>
        </p:nvGraphicFramePr>
        <p:xfrm>
          <a:off x="1447800" y="2057400"/>
          <a:ext cx="6400800" cy="381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304800"/>
            <a:ext cx="8229600" cy="1143000"/>
          </a:xfrm>
        </p:spPr>
        <p:txBody>
          <a:bodyPr/>
          <a:lstStyle/>
          <a:p>
            <a:r>
              <a:rPr lang="en-US" dirty="0" smtClean="0"/>
              <a:t>Discharge to Permanency 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81000" y="5181600"/>
            <a:ext cx="8458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State Goal is 86% Discharged to Permanency.  Permanency includes reunification, adoption, custody transfer to relative.   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609600" y="5791200"/>
            <a:ext cx="8305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Emancipation data reflects youth turning 18 within a 12 month period ending on last day of the selected month.  Data reflects two youth; one discharged in September 2014 and one discharged in August 2014 </a:t>
            </a:r>
            <a:endParaRPr lang="en-US" sz="1600" dirty="0"/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</p:nvPr>
        </p:nvGraphicFramePr>
        <p:xfrm>
          <a:off x="609600" y="1524000"/>
          <a:ext cx="8001000" cy="3733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38200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Congregate Care vs. Family Based Placements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953000" y="2438400"/>
            <a:ext cx="365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State Standard for Congregate Care Placements is less than 16%.  </a:t>
            </a:r>
          </a:p>
          <a:p>
            <a:pPr algn="ctr"/>
            <a:r>
              <a:rPr lang="en-US" sz="1200" dirty="0" smtClean="0"/>
              <a:t>State Standard for Family Based Placements is greater than 80%</a:t>
            </a:r>
            <a:endParaRPr lang="en-US" sz="1200" dirty="0"/>
          </a:p>
        </p:txBody>
      </p:sp>
      <p:graphicFrame>
        <p:nvGraphicFramePr>
          <p:cNvPr id="8" name="Chart 7"/>
          <p:cNvGraphicFramePr/>
          <p:nvPr/>
        </p:nvGraphicFramePr>
        <p:xfrm>
          <a:off x="4191000" y="3962400"/>
          <a:ext cx="4724400" cy="2667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Content Placeholder 9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4191000" cy="27130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Kinship Foster Care Placements 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304800" y="6324600"/>
            <a:ext cx="8610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State Goal is 24% of all Foster Children being placed in Kinship Foster Homes 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Placement Stability 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990600" y="5181600"/>
            <a:ext cx="7467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State Goal is 86% of children with fewer than 2 placements in 12 months 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</p:nvPr>
        </p:nvGraphicFramePr>
        <p:xfrm>
          <a:off x="609600" y="1905001"/>
          <a:ext cx="7924800" cy="3352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533400" y="5657671"/>
            <a:ext cx="8610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One child reflects change from foster care placement to pre-adoptive placement</a:t>
            </a:r>
          </a:p>
          <a:p>
            <a:r>
              <a:rPr lang="en-US" dirty="0" smtClean="0"/>
              <a:t>Two children reflect placement in detention due to law/probation violations </a:t>
            </a:r>
          </a:p>
          <a:p>
            <a:r>
              <a:rPr lang="en-US" dirty="0" smtClean="0"/>
              <a:t>Two children reflect hospitalizations (one due to removal taking place at hospital and one due to suicide attempt)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Monthly Foster Care Visits 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752600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/>
          <p:cNvGraphicFramePr/>
          <p:nvPr/>
        </p:nvGraphicFramePr>
        <p:xfrm>
          <a:off x="685800" y="2057400"/>
          <a:ext cx="8001000" cy="3429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200" dirty="0" smtClean="0"/>
              <a:t>Monthly Visits with Family Members </a:t>
            </a:r>
            <a:endParaRPr lang="en-US" sz="4200" dirty="0"/>
          </a:p>
        </p:txBody>
      </p:sp>
      <p:sp>
        <p:nvSpPr>
          <p:cNvPr id="5" name="TextBox 4"/>
          <p:cNvSpPr txBox="1"/>
          <p:nvPr/>
        </p:nvSpPr>
        <p:spPr>
          <a:xfrm>
            <a:off x="0" y="4800600"/>
            <a:ext cx="57912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Families missing visits due to: </a:t>
            </a:r>
          </a:p>
          <a:p>
            <a:pPr lvl="1">
              <a:buFont typeface="Arial" pitchFamily="34" charset="0"/>
              <a:buChar char="•"/>
            </a:pPr>
            <a:r>
              <a:rPr lang="en-US" sz="1400" dirty="0" smtClean="0"/>
              <a:t>Parent relocating and unable to visit children</a:t>
            </a:r>
          </a:p>
          <a:p>
            <a:pPr lvl="1">
              <a:buFont typeface="Arial" pitchFamily="34" charset="0"/>
              <a:buChar char="•"/>
            </a:pPr>
            <a:r>
              <a:rPr lang="en-US" sz="1400" dirty="0" smtClean="0"/>
              <a:t>Therapeutic recommendation by therapist </a:t>
            </a:r>
          </a:p>
          <a:p>
            <a:pPr lvl="1">
              <a:buFont typeface="Arial" pitchFamily="34" charset="0"/>
              <a:buChar char="•"/>
            </a:pPr>
            <a:r>
              <a:rPr lang="en-US" sz="1400" dirty="0" smtClean="0"/>
              <a:t>Incarceration of parent </a:t>
            </a:r>
          </a:p>
          <a:p>
            <a:pPr lvl="1">
              <a:buFont typeface="Arial" pitchFamily="34" charset="0"/>
              <a:buChar char="•"/>
            </a:pPr>
            <a:r>
              <a:rPr lang="en-US" sz="1400" dirty="0" smtClean="0"/>
              <a:t>Parent disengaged contact with the </a:t>
            </a:r>
          </a:p>
          <a:p>
            <a:pPr lvl="1"/>
            <a:r>
              <a:rPr lang="en-US" sz="1400" dirty="0" smtClean="0"/>
              <a:t>Department; termination of parental rights pending</a:t>
            </a:r>
          </a:p>
          <a:p>
            <a:pPr lvl="1">
              <a:buFont typeface="Arial" pitchFamily="34" charset="0"/>
              <a:buChar char="•"/>
            </a:pPr>
            <a:endParaRPr lang="en-US" dirty="0" smtClean="0"/>
          </a:p>
          <a:p>
            <a:pPr>
              <a:buFont typeface="Arial" pitchFamily="34" charset="0"/>
              <a:buChar char="•"/>
            </a:pPr>
            <a:endParaRPr lang="en-US" dirty="0" smtClean="0"/>
          </a:p>
          <a:p>
            <a:r>
              <a:rPr lang="en-US" dirty="0" smtClean="0"/>
              <a:t>  </a:t>
            </a:r>
            <a:endParaRPr lang="en-US" dirty="0"/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4495800" cy="27130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hart 9"/>
          <p:cNvGraphicFramePr/>
          <p:nvPr/>
        </p:nvGraphicFramePr>
        <p:xfrm>
          <a:off x="4800600" y="3962400"/>
          <a:ext cx="41148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Reunification within 12 Months 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1295400" y="5486400"/>
            <a:ext cx="6858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State goal is for reunification to occur within 12 months for more than 75.2% of children. 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0" y="6096000"/>
            <a:ext cx="9525000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Trend is partially a reflection of the number of children entering care due to substance abuse problems for the parents.</a:t>
            </a:r>
          </a:p>
          <a:p>
            <a:endParaRPr lang="en-US" sz="1400" dirty="0" smtClean="0"/>
          </a:p>
          <a:p>
            <a:r>
              <a:rPr lang="en-US" sz="1400" dirty="0" smtClean="0"/>
              <a:t>Data reflects Foster Children with reunification during the 12 month period ending on the last day of selected month  </a:t>
            </a:r>
            <a:endParaRPr lang="en-US" sz="1400" dirty="0"/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001000" cy="35512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434</TotalTime>
  <Words>585</Words>
  <Application>Microsoft Office PowerPoint</Application>
  <PresentationFormat>On-screen Show (4:3)</PresentationFormat>
  <Paragraphs>98</Paragraphs>
  <Slides>14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Flow</vt:lpstr>
      <vt:lpstr>Foster Care, Adoption, and VIEW Report </vt:lpstr>
      <vt:lpstr>Number of Children in Foster Care </vt:lpstr>
      <vt:lpstr>Discharge to Permanency </vt:lpstr>
      <vt:lpstr>Congregate Care vs. Family Based Placements</vt:lpstr>
      <vt:lpstr>Kinship Foster Care Placements </vt:lpstr>
      <vt:lpstr>Placement Stability </vt:lpstr>
      <vt:lpstr>Monthly Foster Care Visits </vt:lpstr>
      <vt:lpstr>Monthly Visits with Family Members </vt:lpstr>
      <vt:lpstr>Reunification within 12 Months </vt:lpstr>
      <vt:lpstr>Length of Time in Foster Care: Number of Children in Each Category by Month  </vt:lpstr>
      <vt:lpstr>Independent Living Assessments Completed Timely </vt:lpstr>
      <vt:lpstr>Title IV-E Penetration Rate:  CSA vs. IV-E  Foster Child </vt:lpstr>
      <vt:lpstr>VIEW Participation Rates  </vt:lpstr>
      <vt:lpstr>Other Important Data </vt:lpstr>
    </vt:vector>
  </TitlesOfParts>
  <Company>Virginia IT Infrastructure Partnership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shg</dc:creator>
  <cp:lastModifiedBy>Linda Gibson</cp:lastModifiedBy>
  <cp:revision>69</cp:revision>
  <dcterms:created xsi:type="dcterms:W3CDTF">2014-11-13T00:46:17Z</dcterms:created>
  <dcterms:modified xsi:type="dcterms:W3CDTF">2015-02-10T18:35:03Z</dcterms:modified>
</cp:coreProperties>
</file>

<file path=docProps/thumbnail.jpeg>
</file>