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4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5.xml" ContentType="application/vnd.openxmlformats-officedocument.drawingml.chart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1.xml" ContentType="application/vnd.openxmlformats-officedocument.presentationml.notesSlide+xml"/>
  <Override PartName="/ppt/charts/chart7.xml" ContentType="application/vnd.openxmlformats-officedocument.drawingml.chart+xml"/>
  <Override PartName="/ppt/notesSlides/notesSlide22.xml" ContentType="application/vnd.openxmlformats-officedocument.presentationml.notesSlide+xml"/>
  <Override PartName="/ppt/charts/chart8.xml" ContentType="application/vnd.openxmlformats-officedocument.drawingml.chart+xml"/>
  <Override PartName="/ppt/notesSlides/notesSlide23.xml" ContentType="application/vnd.openxmlformats-officedocument.presentationml.notesSlide+xml"/>
  <Override PartName="/ppt/charts/chart9.xml" ContentType="application/vnd.openxmlformats-officedocument.drawingml.chart+xml"/>
  <Override PartName="/ppt/notesSlides/notesSlide24.xml" ContentType="application/vnd.openxmlformats-officedocument.presentationml.notesSlide+xml"/>
  <Override PartName="/ppt/charts/chart10.xml" ContentType="application/vnd.openxmlformats-officedocument.drawingml.chart+xml"/>
  <Override PartName="/ppt/notesSlides/notesSlide25.xml" ContentType="application/vnd.openxmlformats-officedocument.presentationml.notesSlide+xml"/>
  <Override PartName="/ppt/charts/chart11.xml" ContentType="application/vnd.openxmlformats-officedocument.drawingml.chart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8"/>
  </p:notesMasterIdLst>
  <p:sldIdLst>
    <p:sldId id="256" r:id="rId2"/>
    <p:sldId id="289" r:id="rId3"/>
    <p:sldId id="280" r:id="rId4"/>
    <p:sldId id="328" r:id="rId5"/>
    <p:sldId id="287" r:id="rId6"/>
    <p:sldId id="325" r:id="rId7"/>
    <p:sldId id="288" r:id="rId8"/>
    <p:sldId id="291" r:id="rId9"/>
    <p:sldId id="327" r:id="rId10"/>
    <p:sldId id="258" r:id="rId11"/>
    <p:sldId id="300" r:id="rId12"/>
    <p:sldId id="271" r:id="rId13"/>
    <p:sldId id="262" r:id="rId14"/>
    <p:sldId id="295" r:id="rId15"/>
    <p:sldId id="317" r:id="rId16"/>
    <p:sldId id="323" r:id="rId17"/>
    <p:sldId id="310" r:id="rId18"/>
    <p:sldId id="272" r:id="rId19"/>
    <p:sldId id="264" r:id="rId20"/>
    <p:sldId id="324" r:id="rId21"/>
    <p:sldId id="266" r:id="rId22"/>
    <p:sldId id="265" r:id="rId23"/>
    <p:sldId id="309" r:id="rId24"/>
    <p:sldId id="302" r:id="rId25"/>
    <p:sldId id="278" r:id="rId26"/>
    <p:sldId id="277" r:id="rId2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80650" autoAdjust="0"/>
  </p:normalViewPr>
  <p:slideViewPr>
    <p:cSldViewPr>
      <p:cViewPr varScale="1">
        <p:scale>
          <a:sx n="90" d="100"/>
          <a:sy n="90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2778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57098765432098"/>
          <c:y val="0.16196236559139784"/>
          <c:w val="0.46836419753086422"/>
          <c:h val="0.8158602150537634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1"/>
            <c:bubble3D val="0"/>
            <c:explosion val="6"/>
            <c:extLst>
              <c:ext xmlns:c16="http://schemas.microsoft.com/office/drawing/2014/chart" uri="{C3380CC4-5D6E-409C-BE32-E72D297353CC}">
                <c16:uniqueId val="{00000001-A42D-4B4D-97C5-E071B51A8EE6}"/>
              </c:ext>
            </c:extLst>
          </c:dPt>
          <c:dLbls>
            <c:dLbl>
              <c:idx val="0"/>
              <c:layout>
                <c:manualLayout>
                  <c:x val="5.4718090794206302E-2"/>
                  <c:y val="3.020341207349079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42D-4B4D-97C5-E071B51A8EE6}"/>
                </c:ext>
              </c:extLst>
            </c:dLbl>
            <c:dLbl>
              <c:idx val="1"/>
              <c:layout>
                <c:manualLayout>
                  <c:x val="0.29683301740060303"/>
                  <c:y val="-6.642197951062560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2D-4B4D-97C5-E071B51A8EE6}"/>
                </c:ext>
              </c:extLst>
            </c:dLbl>
            <c:dLbl>
              <c:idx val="2"/>
              <c:layout>
                <c:manualLayout>
                  <c:x val="-3.9246135899679201E-2"/>
                  <c:y val="-4.6276775886885099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42D-4B4D-97C5-E071B51A8EE6}"/>
                </c:ext>
              </c:extLst>
            </c:dLbl>
            <c:dLbl>
              <c:idx val="3"/>
              <c:layout>
                <c:manualLayout>
                  <c:x val="5.6849421600077797E-2"/>
                  <c:y val="-9.942087884175769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42D-4B4D-97C5-E071B51A8EE6}"/>
                </c:ext>
              </c:extLst>
            </c:dLbl>
            <c:dLbl>
              <c:idx val="4"/>
              <c:layout>
                <c:manualLayout>
                  <c:x val="5.0859823077670799E-2"/>
                  <c:y val="-6.640017780035560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42D-4B4D-97C5-E071B51A8EE6}"/>
                </c:ext>
              </c:extLst>
            </c:dLbl>
            <c:dLbl>
              <c:idx val="5"/>
              <c:layout>
                <c:manualLayout>
                  <c:x val="2.5492004471663301E-2"/>
                  <c:y val="-3.0452544238421799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2D-4B4D-97C5-E071B51A8EE6}"/>
                </c:ext>
              </c:extLst>
            </c:dLbl>
            <c:dLbl>
              <c:idx val="7"/>
              <c:layout>
                <c:manualLayout>
                  <c:x val="-3.5510352872557598E-2"/>
                  <c:y val="-2.5527051054102101E-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2D-4B4D-97C5-E071B51A8E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Public Safety</c:v>
                </c:pt>
                <c:pt idx="1">
                  <c:v>School Related</c:v>
                </c:pt>
                <c:pt idx="2">
                  <c:v>All Other inc. Admin, Pub Wks, Parks, Landfill, Airport, etc.</c:v>
                </c:pt>
              </c:strCache>
            </c:strRef>
          </c:cat>
          <c:val>
            <c:numRef>
              <c:f>Sheet1!$B$2:$B$4</c:f>
              <c:numCache>
                <c:formatCode>"$"#,##0</c:formatCode>
                <c:ptCount val="3"/>
                <c:pt idx="0">
                  <c:v>60490483</c:v>
                </c:pt>
                <c:pt idx="1">
                  <c:v>207005274</c:v>
                </c:pt>
                <c:pt idx="2">
                  <c:v>52326684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42D-4B4D-97C5-E071B51A8E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6144-40D9-8FB2-F9BD5A594061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6144-40D9-8FB2-F9BD5A594061}"/>
              </c:ext>
            </c:extLst>
          </c:dPt>
          <c:dLbls>
            <c:dLbl>
              <c:idx val="5"/>
              <c:layout>
                <c:manualLayout>
                  <c:x val="-1.50161972996619E-3"/>
                  <c:y val="7.97872340425532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144-40D9-8FB2-F9BD5A594061}"/>
                </c:ext>
              </c:extLst>
            </c:dLbl>
            <c:dLbl>
              <c:idx val="7"/>
              <c:layout>
                <c:manualLayout>
                  <c:x val="-1.5015015015015015E-3"/>
                  <c:y val="2.65957446808500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144-40D9-8FB2-F9BD5A594061}"/>
                </c:ext>
              </c:extLst>
            </c:dLbl>
            <c:dLbl>
              <c:idx val="9"/>
              <c:layout>
                <c:manualLayout>
                  <c:x val="3.003003003003003E-3"/>
                  <c:y val="2.65957446808510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44-40D9-8FB2-F9BD5A5940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Harrisonburg</c:v>
                </c:pt>
                <c:pt idx="1">
                  <c:v>Winchester</c:v>
                </c:pt>
                <c:pt idx="2">
                  <c:v>Shenandoah</c:v>
                </c:pt>
                <c:pt idx="3">
                  <c:v>Rockingham</c:v>
                </c:pt>
                <c:pt idx="4">
                  <c:v>Augusta</c:v>
                </c:pt>
                <c:pt idx="5">
                  <c:v>Roanoke</c:v>
                </c:pt>
                <c:pt idx="6">
                  <c:v>Warren</c:v>
                </c:pt>
                <c:pt idx="7">
                  <c:v>Frederick</c:v>
                </c:pt>
                <c:pt idx="8">
                  <c:v>Albemarle</c:v>
                </c:pt>
                <c:pt idx="9">
                  <c:v>Clarke</c:v>
                </c:pt>
                <c:pt idx="10">
                  <c:v>Spotsylvania</c:v>
                </c:pt>
                <c:pt idx="11">
                  <c:v>York</c:v>
                </c:pt>
                <c:pt idx="12">
                  <c:v>Fauquier</c:v>
                </c:pt>
                <c:pt idx="13">
                  <c:v>Stafford</c:v>
                </c:pt>
                <c:pt idx="14">
                  <c:v>Loudoun</c:v>
                </c:pt>
              </c:strCache>
            </c:strRef>
          </c:cat>
          <c:val>
            <c:numRef>
              <c:f>Sheet1!$B$2:$B$16</c:f>
              <c:numCache>
                <c:formatCode>"$"#,##0</c:formatCode>
                <c:ptCount val="15"/>
                <c:pt idx="0">
                  <c:v>40494</c:v>
                </c:pt>
                <c:pt idx="1">
                  <c:v>46466</c:v>
                </c:pt>
                <c:pt idx="2">
                  <c:v>50450</c:v>
                </c:pt>
                <c:pt idx="3">
                  <c:v>55029</c:v>
                </c:pt>
                <c:pt idx="4">
                  <c:v>56802</c:v>
                </c:pt>
                <c:pt idx="5">
                  <c:v>60380</c:v>
                </c:pt>
                <c:pt idx="6">
                  <c:v>63734</c:v>
                </c:pt>
                <c:pt idx="7">
                  <c:v>68929</c:v>
                </c:pt>
                <c:pt idx="8">
                  <c:v>70342</c:v>
                </c:pt>
                <c:pt idx="9">
                  <c:v>71986</c:v>
                </c:pt>
                <c:pt idx="10">
                  <c:v>79742</c:v>
                </c:pt>
                <c:pt idx="11">
                  <c:v>83410</c:v>
                </c:pt>
                <c:pt idx="12">
                  <c:v>91221</c:v>
                </c:pt>
                <c:pt idx="13">
                  <c:v>97528</c:v>
                </c:pt>
                <c:pt idx="14">
                  <c:v>125672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144-40D9-8FB2-F9BD5A5940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127168"/>
        <c:axId val="25128960"/>
      </c:barChart>
      <c:catAx>
        <c:axId val="251271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128960"/>
        <c:crosses val="autoZero"/>
        <c:auto val="1"/>
        <c:lblAlgn val="ctr"/>
        <c:lblOffset val="100"/>
        <c:noMultiLvlLbl val="0"/>
      </c:catAx>
      <c:valAx>
        <c:axId val="25128960"/>
        <c:scaling>
          <c:orientation val="minMax"/>
        </c:scaling>
        <c:delete val="0"/>
        <c:axPos val="b"/>
        <c:majorGridlines/>
        <c:numFmt formatCode="&quot;$&quot;#,##0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127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41CC-42CF-814A-4E43751FAB3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4-A82F-4B9C-8230-FCA9A400751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41CC-42CF-814A-4E43751FAB37}"/>
              </c:ext>
            </c:extLst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accen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A82F-4B9C-8230-FCA9A400751E}"/>
              </c:ext>
            </c:extLst>
          </c:dPt>
          <c:dLbls>
            <c:dLbl>
              <c:idx val="1"/>
              <c:spPr/>
              <c:txPr>
                <a:bodyPr/>
                <a:lstStyle/>
                <a:p>
                  <a:pPr>
                    <a:defRPr sz="1400" b="0" baseline="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1CC-42CF-814A-4E43751FAB37}"/>
                </c:ext>
              </c:extLst>
            </c:dLbl>
            <c:dLbl>
              <c:idx val="2"/>
              <c:layout>
                <c:manualLayout>
                  <c:x val="3.0864197530863064E-3"/>
                  <c:y val="2.80603266089438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1CC-42CF-814A-4E43751FAB37}"/>
                </c:ext>
              </c:extLst>
            </c:dLbl>
            <c:dLbl>
              <c:idx val="3"/>
              <c:layout>
                <c:manualLayout>
                  <c:x val="1.5432098765432098E-3"/>
                  <c:y val="-2.80603266089459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CC-42CF-814A-4E43751FAB3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b="0" dirty="0"/>
                      <a:t>$2,780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CC-42CF-814A-4E43751FAB3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4136DB80-9732-4EEE-8C03-C8BA8949B02F}" type="VALUE">
                      <a:rPr lang="en-US" b="1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82F-4B9C-8230-FCA9A400751E}"/>
                </c:ext>
              </c:extLst>
            </c:dLbl>
            <c:dLbl>
              <c:idx val="11"/>
              <c:layout>
                <c:manualLayout>
                  <c:x val="-1.1316741696017772E-16"/>
                  <c:y val="-5.61206532178895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1CC-42CF-814A-4E43751FAB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Augusta</c:v>
                </c:pt>
                <c:pt idx="1">
                  <c:v>Warren</c:v>
                </c:pt>
                <c:pt idx="2">
                  <c:v>Clarke</c:v>
                </c:pt>
                <c:pt idx="3">
                  <c:v>Shenandoah</c:v>
                </c:pt>
                <c:pt idx="4">
                  <c:v>Rockingham</c:v>
                </c:pt>
                <c:pt idx="5">
                  <c:v>Harrisonburg</c:v>
                </c:pt>
                <c:pt idx="6">
                  <c:v>Frederick</c:v>
                </c:pt>
                <c:pt idx="7">
                  <c:v>Roanoke</c:v>
                </c:pt>
                <c:pt idx="8">
                  <c:v>Stafford</c:v>
                </c:pt>
                <c:pt idx="9">
                  <c:v>Spotsylvania</c:v>
                </c:pt>
                <c:pt idx="10">
                  <c:v>Albemarle</c:v>
                </c:pt>
                <c:pt idx="11">
                  <c:v>York</c:v>
                </c:pt>
                <c:pt idx="12">
                  <c:v>Fauquier</c:v>
                </c:pt>
                <c:pt idx="13">
                  <c:v>Loudoun</c:v>
                </c:pt>
                <c:pt idx="14">
                  <c:v>Winchester</c:v>
                </c:pt>
              </c:strCache>
            </c:strRef>
          </c:cat>
          <c:val>
            <c:numRef>
              <c:f>Sheet1!$B$2:$B$16</c:f>
              <c:numCache>
                <c:formatCode>"$"#,##0</c:formatCode>
                <c:ptCount val="15"/>
                <c:pt idx="0">
                  <c:v>2264</c:v>
                </c:pt>
                <c:pt idx="1">
                  <c:v>2427</c:v>
                </c:pt>
                <c:pt idx="2">
                  <c:v>2468</c:v>
                </c:pt>
                <c:pt idx="3">
                  <c:v>2474</c:v>
                </c:pt>
                <c:pt idx="4">
                  <c:v>2536</c:v>
                </c:pt>
                <c:pt idx="5">
                  <c:v>2780</c:v>
                </c:pt>
                <c:pt idx="6">
                  <c:v>2813</c:v>
                </c:pt>
                <c:pt idx="7">
                  <c:v>2832</c:v>
                </c:pt>
                <c:pt idx="8">
                  <c:v>2868</c:v>
                </c:pt>
                <c:pt idx="9">
                  <c:v>2913</c:v>
                </c:pt>
                <c:pt idx="10">
                  <c:v>2997</c:v>
                </c:pt>
                <c:pt idx="11">
                  <c:v>3098</c:v>
                </c:pt>
                <c:pt idx="12">
                  <c:v>3495</c:v>
                </c:pt>
                <c:pt idx="13">
                  <c:v>3870</c:v>
                </c:pt>
                <c:pt idx="14">
                  <c:v>4219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1CC-42CF-814A-4E43751FAB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222528"/>
        <c:axId val="25228416"/>
      </c:barChart>
      <c:catAx>
        <c:axId val="252225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5228416"/>
        <c:crosses val="autoZero"/>
        <c:auto val="1"/>
        <c:lblAlgn val="ctr"/>
        <c:lblOffset val="100"/>
        <c:noMultiLvlLbl val="0"/>
      </c:catAx>
      <c:valAx>
        <c:axId val="25228416"/>
        <c:scaling>
          <c:orientation val="minMax"/>
        </c:scaling>
        <c:delete val="0"/>
        <c:axPos val="b"/>
        <c:majorGridlines/>
        <c:numFmt formatCode="&quot;$&quot;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5222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5.53128341596189E-2"/>
                  <c:y val="-2.38444282465411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460-462D-BFD2-9C931B7E77CD}"/>
                </c:ext>
              </c:extLst>
            </c:dLbl>
            <c:dLbl>
              <c:idx val="1"/>
              <c:layout>
                <c:manualLayout>
                  <c:x val="6.7796610169491497E-2"/>
                  <c:y val="0.1245306730726459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60-462D-BFD2-9C931B7E77CD}"/>
                </c:ext>
              </c:extLst>
            </c:dLbl>
            <c:dLbl>
              <c:idx val="2"/>
              <c:layout>
                <c:manualLayout>
                  <c:x val="-3.8478540876834798E-2"/>
                  <c:y val="5.111729813080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60-462D-BFD2-9C931B7E77CD}"/>
                </c:ext>
              </c:extLst>
            </c:dLbl>
            <c:dLbl>
              <c:idx val="3"/>
              <c:layout>
                <c:manualLayout>
                  <c:x val="-1.9463339651987901E-2"/>
                  <c:y val="1.694843727180269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60-462D-BFD2-9C931B7E77CD}"/>
                </c:ext>
              </c:extLst>
            </c:dLbl>
            <c:dLbl>
              <c:idx val="4"/>
              <c:layout>
                <c:manualLayout>
                  <c:x val="-2.4743243900068001E-2"/>
                  <c:y val="-0.127841743293085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60-462D-BFD2-9C931B7E77CD}"/>
                </c:ext>
              </c:extLst>
            </c:dLbl>
            <c:dLbl>
              <c:idx val="5"/>
              <c:layout>
                <c:manualLayout>
                  <c:x val="1.8555318297077301E-2"/>
                  <c:y val="-4.209462164687040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60-462D-BFD2-9C931B7E77CD}"/>
                </c:ext>
              </c:extLst>
            </c:dLbl>
            <c:dLbl>
              <c:idx val="6"/>
              <c:layout>
                <c:manualLayout>
                  <c:x val="0.26124282663819598"/>
                  <c:y val="7.0621468926553705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460-462D-BFD2-9C931B7E77CD}"/>
                </c:ext>
              </c:extLst>
            </c:dLbl>
            <c:dLbl>
              <c:idx val="7"/>
              <c:layout>
                <c:manualLayout>
                  <c:x val="-7.8392277236531888E-2"/>
                  <c:y val="2.486205258868853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98598692112636"/>
                      <c:h val="0.145430200131233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9460-462D-BFD2-9C931B7E77CD}"/>
                </c:ext>
              </c:extLst>
            </c:dLbl>
            <c:dLbl>
              <c:idx val="8"/>
              <c:layout>
                <c:manualLayout>
                  <c:x val="5.2647759307864299E-3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460-462D-BFD2-9C931B7E77CD}"/>
                </c:ext>
              </c:extLst>
            </c:dLbl>
            <c:dLbl>
              <c:idx val="9"/>
              <c:layout>
                <c:manualLayout>
                  <c:x val="0.14729883590939999"/>
                  <c:y val="1.4731671469696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460-462D-BFD2-9C931B7E77CD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General Property Taxes</c:v>
                </c:pt>
                <c:pt idx="1">
                  <c:v>Permits, Fees, Lic.</c:v>
                </c:pt>
                <c:pt idx="2">
                  <c:v>State Revenue</c:v>
                </c:pt>
                <c:pt idx="3">
                  <c:v>Other</c:v>
                </c:pt>
                <c:pt idx="4">
                  <c:v>Charges for Services</c:v>
                </c:pt>
                <c:pt idx="5">
                  <c:v>Other Local Taxes</c:v>
                </c:pt>
                <c:pt idx="6">
                  <c:v>Recovered Costs</c:v>
                </c:pt>
                <c:pt idx="7">
                  <c:v>Fund Balance Funding</c:v>
                </c:pt>
              </c:strCache>
            </c:strRef>
          </c:cat>
          <c:val>
            <c:numRef>
              <c:f>Sheet1!$B$2:$B$9</c:f>
              <c:numCache>
                <c:formatCode>"$"#,##0</c:formatCode>
                <c:ptCount val="8"/>
                <c:pt idx="0">
                  <c:v>123179515</c:v>
                </c:pt>
                <c:pt idx="1">
                  <c:v>1838386</c:v>
                </c:pt>
                <c:pt idx="2">
                  <c:v>11814578</c:v>
                </c:pt>
                <c:pt idx="3">
                  <c:v>1556980</c:v>
                </c:pt>
                <c:pt idx="4">
                  <c:v>3061899</c:v>
                </c:pt>
                <c:pt idx="5">
                  <c:v>36959731</c:v>
                </c:pt>
                <c:pt idx="6">
                  <c:v>1618949</c:v>
                </c:pt>
                <c:pt idx="7">
                  <c:v>1100000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460-462D-BFD2-9C931B7E77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1"/>
              <c:layout>
                <c:manualLayout>
                  <c:x val="0.106009283561777"/>
                  <c:y val="0.1064501312335959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FAC-4A2B-86BC-7241E9511DFF}"/>
                </c:ext>
              </c:extLst>
            </c:dLbl>
            <c:dLbl>
              <c:idx val="3"/>
              <c:layout>
                <c:manualLayout>
                  <c:x val="5.6849421600077797E-2"/>
                  <c:y val="-9.942087884175769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AC-4A2B-86BC-7241E9511DFF}"/>
                </c:ext>
              </c:extLst>
            </c:dLbl>
            <c:dLbl>
              <c:idx val="4"/>
              <c:layout>
                <c:manualLayout>
                  <c:x val="5.0859823077670799E-2"/>
                  <c:y val="-6.640017780035560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FAC-4A2B-86BC-7241E9511DFF}"/>
                </c:ext>
              </c:extLst>
            </c:dLbl>
            <c:dLbl>
              <c:idx val="5"/>
              <c:layout>
                <c:manualLayout>
                  <c:x val="6.0985831632157102E-2"/>
                  <c:y val="-3.261514689696049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FAC-4A2B-86BC-7241E9511DFF}"/>
                </c:ext>
              </c:extLst>
            </c:dLbl>
            <c:dLbl>
              <c:idx val="7"/>
              <c:layout>
                <c:manualLayout>
                  <c:x val="-3.5510352872557598E-2"/>
                  <c:y val="-2.5527051054102101E-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FAC-4A2B-86BC-7241E9511DFF}"/>
                </c:ext>
              </c:extLst>
            </c:dLbl>
            <c:dLbl>
              <c:idx val="9"/>
              <c:layout>
                <c:manualLayout>
                  <c:x val="-0.16025031593273062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47530864197531"/>
                      <c:h val="0.13915333163999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FAC-4A2B-86BC-7241E9511DFF}"/>
                </c:ext>
              </c:extLst>
            </c:dLbl>
            <c:dLbl>
              <c:idx val="10"/>
              <c:layout>
                <c:manualLayout>
                  <c:x val="-9.2153446097015604E-2"/>
                  <c:y val="2.6881720430107499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FAC-4A2B-86BC-7241E9511D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Gen. Govt. Admin.</c:v>
                </c:pt>
                <c:pt idx="1">
                  <c:v>Judicial Admin.</c:v>
                </c:pt>
                <c:pt idx="2">
                  <c:v>Public Safety</c:v>
                </c:pt>
                <c:pt idx="3">
                  <c:v>Public Works</c:v>
                </c:pt>
                <c:pt idx="4">
                  <c:v>Health/Welfare</c:v>
                </c:pt>
                <c:pt idx="5">
                  <c:v>Comm. College</c:v>
                </c:pt>
                <c:pt idx="6">
                  <c:v>Parks/Library</c:v>
                </c:pt>
                <c:pt idx="7">
                  <c:v>Comm. Development</c:v>
                </c:pt>
                <c:pt idx="8">
                  <c:v>School Transfers</c:v>
                </c:pt>
                <c:pt idx="9">
                  <c:v>Non-School Debt/Other</c:v>
                </c:pt>
              </c:strCache>
            </c:strRef>
          </c:cat>
          <c:val>
            <c:numRef>
              <c:f>Sheet1!$B$2:$B$11</c:f>
              <c:numCache>
                <c:formatCode>"$"#,##0</c:formatCode>
                <c:ptCount val="10"/>
                <c:pt idx="0">
                  <c:v>12526581</c:v>
                </c:pt>
                <c:pt idx="1">
                  <c:v>2824019</c:v>
                </c:pt>
                <c:pt idx="2">
                  <c:v>37701307</c:v>
                </c:pt>
                <c:pt idx="3">
                  <c:v>5480130</c:v>
                </c:pt>
                <c:pt idx="4">
                  <c:v>9787663</c:v>
                </c:pt>
                <c:pt idx="5">
                  <c:v>81080</c:v>
                </c:pt>
                <c:pt idx="6">
                  <c:v>7479449</c:v>
                </c:pt>
                <c:pt idx="7">
                  <c:v>2063301</c:v>
                </c:pt>
                <c:pt idx="8">
                  <c:v>97775494</c:v>
                </c:pt>
                <c:pt idx="9">
                  <c:v>4884204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FAC-4A2B-86BC-7241E9511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D182-437D-A546-F48C59B5E865}"/>
              </c:ext>
            </c:extLst>
          </c:dPt>
          <c:dLbls>
            <c:dLbl>
              <c:idx val="3"/>
              <c:layout>
                <c:manualLayout>
                  <c:x val="-3.4013605442176869E-3"/>
                  <c:y val="1.7454545454545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82-437D-A546-F48C59B5E865}"/>
                </c:ext>
              </c:extLst>
            </c:dLbl>
            <c:dLbl>
              <c:idx val="4"/>
              <c:layout>
                <c:manualLayout>
                  <c:x val="0"/>
                  <c:y val="-3.2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82-437D-A546-F48C59B5E8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FY 2014-15</c:v>
                </c:pt>
                <c:pt idx="1">
                  <c:v>FY 2015-16</c:v>
                </c:pt>
                <c:pt idx="2">
                  <c:v>FY 2016-17</c:v>
                </c:pt>
                <c:pt idx="3">
                  <c:v>FY 2017-18</c:v>
                </c:pt>
                <c:pt idx="4">
                  <c:v>FY 2018-19</c:v>
                </c:pt>
              </c:strCache>
            </c:strRef>
          </c:cat>
          <c:val>
            <c:numRef>
              <c:f>Sheet1!$B$2:$B$6</c:f>
              <c:numCache>
                <c:formatCode>"$"#,##0</c:formatCode>
                <c:ptCount val="5"/>
                <c:pt idx="0">
                  <c:v>142387562</c:v>
                </c:pt>
                <c:pt idx="1">
                  <c:v>154813644</c:v>
                </c:pt>
                <c:pt idx="2">
                  <c:v>163306583</c:v>
                </c:pt>
                <c:pt idx="3">
                  <c:v>179487806</c:v>
                </c:pt>
                <c:pt idx="4">
                  <c:v>180603228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2D8-4310-ADD6-18B4A06FAF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875520"/>
        <c:axId val="22881408"/>
      </c:barChart>
      <c:catAx>
        <c:axId val="228755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-2340000"/>
          <a:lstStyle/>
          <a:p>
            <a:pPr>
              <a:defRPr sz="1600"/>
            </a:pPr>
            <a:endParaRPr lang="en-US"/>
          </a:p>
        </c:txPr>
        <c:crossAx val="22881408"/>
        <c:crosses val="autoZero"/>
        <c:auto val="1"/>
        <c:lblAlgn val="ctr"/>
        <c:lblOffset val="100"/>
        <c:noMultiLvlLbl val="0"/>
      </c:catAx>
      <c:valAx>
        <c:axId val="22881408"/>
        <c:scaling>
          <c:orientation val="minMax"/>
          <c:min val="100000000"/>
        </c:scaling>
        <c:delete val="0"/>
        <c:axPos val="b"/>
        <c:majorGridlines/>
        <c:numFmt formatCode="&quot;$&quot;#,##0" sourceLinked="1"/>
        <c:majorTickMark val="out"/>
        <c:minorTickMark val="none"/>
        <c:tickLblPos val="nextTo"/>
        <c:txPr>
          <a:bodyPr/>
          <a:lstStyle/>
          <a:p>
            <a:pPr>
              <a:defRPr sz="1197" baseline="0"/>
            </a:pPr>
            <a:endParaRPr lang="en-US"/>
          </a:p>
        </c:txPr>
        <c:crossAx val="22875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0.35226433755963893"/>
                  <c:y val="1.063394820011248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61871179458552"/>
                      <c:h val="0.351738286619105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31C-4877-A636-84408E5176D3}"/>
                </c:ext>
              </c:extLst>
            </c:dLbl>
            <c:dLbl>
              <c:idx val="1"/>
              <c:layout>
                <c:manualLayout>
                  <c:x val="1.35292116263245E-2"/>
                  <c:y val="0.1475699204788019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057-47FF-984C-67715CC4A24A}"/>
                </c:ext>
              </c:extLst>
            </c:dLbl>
            <c:dLbl>
              <c:idx val="3"/>
              <c:layout>
                <c:manualLayout>
                  <c:x val="-6.8766890249829904E-2"/>
                  <c:y val="-2.901437771364899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57-47FF-984C-67715CC4A24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 Miscellaneous and Transfers</c:v>
                </c:pt>
                <c:pt idx="1">
                  <c:v>State Revenue</c:v>
                </c:pt>
                <c:pt idx="2">
                  <c:v>Federal Revenue</c:v>
                </c:pt>
                <c:pt idx="3">
                  <c:v>Local Revenue - Transfer from General Fund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1000000</c:v>
                </c:pt>
                <c:pt idx="1">
                  <c:v>79481006</c:v>
                </c:pt>
                <c:pt idx="2">
                  <c:v>5600000</c:v>
                </c:pt>
                <c:pt idx="3">
                  <c:v>83239674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57-47FF-984C-67715CC4A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AB3-4FAD-9F15-2D6283A4C4F0}"/>
              </c:ext>
            </c:extLst>
          </c:dPt>
          <c:dLbls>
            <c:dLbl>
              <c:idx val="4"/>
              <c:layout>
                <c:manualLayout>
                  <c:x val="0"/>
                  <c:y val="3.27198406157305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B3-4FAD-9F15-2D6283A4C4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FY 2014-15</c:v>
                </c:pt>
                <c:pt idx="1">
                  <c:v>FY 2015-16</c:v>
                </c:pt>
                <c:pt idx="2">
                  <c:v>FY 2016-17</c:v>
                </c:pt>
                <c:pt idx="3">
                  <c:v>FY 2017-18</c:v>
                </c:pt>
                <c:pt idx="4">
                  <c:v>FY 2018-19</c:v>
                </c:pt>
              </c:strCache>
            </c:strRef>
          </c:cat>
          <c:val>
            <c:numRef>
              <c:f>Sheet1!$B$2:$B$6</c:f>
              <c:numCache>
                <c:formatCode>"$"#,##0</c:formatCode>
                <c:ptCount val="5"/>
                <c:pt idx="0">
                  <c:v>140504479</c:v>
                </c:pt>
                <c:pt idx="1">
                  <c:v>148028927</c:v>
                </c:pt>
                <c:pt idx="2">
                  <c:v>153211000</c:v>
                </c:pt>
                <c:pt idx="3">
                  <c:v>159879495</c:v>
                </c:pt>
                <c:pt idx="4">
                  <c:v>169320680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303-4C8C-8AA6-0BD5DD0D26C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24436736"/>
        <c:axId val="24438272"/>
      </c:barChart>
      <c:catAx>
        <c:axId val="24436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34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38272"/>
        <c:crossesAt val="0"/>
        <c:auto val="1"/>
        <c:lblAlgn val="ctr"/>
        <c:lblOffset val="100"/>
        <c:noMultiLvlLbl val="0"/>
      </c:catAx>
      <c:valAx>
        <c:axId val="24438272"/>
        <c:scaling>
          <c:orientation val="minMax"/>
          <c:max val="180000000"/>
          <c:min val="1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36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4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CBF3-405F-B413-2D8E4C95EE9E}"/>
              </c:ext>
            </c:extLst>
          </c:dPt>
          <c:dLbls>
            <c:dLbl>
              <c:idx val="0"/>
              <c:layout>
                <c:manualLayout>
                  <c:x val="5.5054419061708078E-17"/>
                  <c:y val="-2.62898428260721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BF3-405F-B413-2D8E4C95EE9E}"/>
                </c:ext>
              </c:extLst>
            </c:dLbl>
            <c:dLbl>
              <c:idx val="1"/>
              <c:layout>
                <c:manualLayout>
                  <c:x val="1.5015015015015015E-3"/>
                  <c:y val="-5.2579685652142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F3-405F-B413-2D8E4C95EE9E}"/>
                </c:ext>
              </c:extLst>
            </c:dLbl>
            <c:dLbl>
              <c:idx val="2"/>
              <c:layout>
                <c:manualLayout>
                  <c:x val="4.5045045045045045E-3"/>
                  <c:y val="-5.2579685652142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BF3-405F-B413-2D8E4C95EE9E}"/>
                </c:ext>
              </c:extLst>
            </c:dLbl>
            <c:dLbl>
              <c:idx val="3"/>
              <c:layout>
                <c:manualLayout>
                  <c:x val="3.003003003003003E-3"/>
                  <c:y val="-7.8869528478213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BF3-405F-B413-2D8E4C95EE9E}"/>
                </c:ext>
              </c:extLst>
            </c:dLbl>
            <c:dLbl>
              <c:idx val="4"/>
              <c:layout>
                <c:manualLayout>
                  <c:x val="6.0060060060058958E-3"/>
                  <c:y val="-5.25796856521428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BF3-405F-B413-2D8E4C95EE9E}"/>
                </c:ext>
              </c:extLst>
            </c:dLbl>
            <c:dLbl>
              <c:idx val="5"/>
              <c:layout>
                <c:manualLayout>
                  <c:x val="6.2566503511374391E-4"/>
                  <c:y val="7.0284963265637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BF3-405F-B413-2D8E4C95EE9E}"/>
                </c:ext>
              </c:extLst>
            </c:dLbl>
            <c:dLbl>
              <c:idx val="6"/>
              <c:layout>
                <c:manualLayout>
                  <c:x val="3.6582251542880361E-3"/>
                  <c:y val="-7.71037618695020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BF3-405F-B413-2D8E4C95EE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FY 2014-15</c:v>
                </c:pt>
                <c:pt idx="1">
                  <c:v>FY 2015-16</c:v>
                </c:pt>
                <c:pt idx="2">
                  <c:v>FY 2016-17</c:v>
                </c:pt>
                <c:pt idx="3">
                  <c:v>FY 2017-18</c:v>
                </c:pt>
                <c:pt idx="4">
                  <c:v>FY 2018-19</c:v>
                </c:pt>
              </c:strCache>
            </c:strRef>
          </c:cat>
          <c:val>
            <c:numRef>
              <c:f>Sheet1!$B$2:$B$6</c:f>
              <c:numCache>
                <c:formatCode>"$"#,##0</c:formatCode>
                <c:ptCount val="5"/>
                <c:pt idx="0">
                  <c:v>65347740</c:v>
                </c:pt>
                <c:pt idx="1">
                  <c:v>72076068</c:v>
                </c:pt>
                <c:pt idx="2">
                  <c:v>75038173</c:v>
                </c:pt>
                <c:pt idx="3">
                  <c:v>77273630</c:v>
                </c:pt>
                <c:pt idx="4">
                  <c:v>83239674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BF3-405F-B413-2D8E4C95EE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632768"/>
        <c:axId val="25634304"/>
      </c:barChart>
      <c:catAx>
        <c:axId val="256327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 rot="-2340000"/>
          <a:lstStyle/>
          <a:p>
            <a:pPr>
              <a:defRPr/>
            </a:pPr>
            <a:endParaRPr lang="en-US"/>
          </a:p>
        </c:txPr>
        <c:crossAx val="25634304"/>
        <c:crosses val="autoZero"/>
        <c:auto val="1"/>
        <c:lblAlgn val="ctr"/>
        <c:lblOffset val="100"/>
        <c:noMultiLvlLbl val="0"/>
      </c:catAx>
      <c:valAx>
        <c:axId val="25634304"/>
        <c:scaling>
          <c:orientation val="minMax"/>
          <c:max val="90000000"/>
          <c:min val="50000000"/>
        </c:scaling>
        <c:delete val="0"/>
        <c:axPos val="b"/>
        <c:majorGridlines/>
        <c:numFmt formatCode="&quot;$&quot;#,##0" sourceLinked="1"/>
        <c:majorTickMark val="out"/>
        <c:minorTickMark val="none"/>
        <c:tickLblPos val="nextTo"/>
        <c:crossAx val="25632768"/>
        <c:crosses val="autoZero"/>
        <c:crossBetween val="between"/>
        <c:majorUnit val="1000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70AF-42EA-AD1C-F7287B0D89B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70AF-42EA-AD1C-F7287B0D89B4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accen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70AF-42EA-AD1C-F7287B0D89B4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70AF-42EA-AD1C-F7287B0D89B4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0AF-42EA-AD1C-F7287B0D89B4}"/>
                </c:ext>
              </c:extLst>
            </c:dLbl>
            <c:dLbl>
              <c:idx val="2"/>
              <c:spPr>
                <a:noFill/>
              </c:spPr>
              <c:txPr>
                <a:bodyPr/>
                <a:lstStyle/>
                <a:p>
                  <a:pPr>
                    <a:defRPr sz="12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70AF-42EA-AD1C-F7287B0D89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Augusta</c:v>
                </c:pt>
                <c:pt idx="1">
                  <c:v>Shenandoah</c:v>
                </c:pt>
                <c:pt idx="2">
                  <c:v>Frederick</c:v>
                </c:pt>
                <c:pt idx="3">
                  <c:v>Warren</c:v>
                </c:pt>
                <c:pt idx="4">
                  <c:v>Clarke</c:v>
                </c:pt>
                <c:pt idx="5">
                  <c:v>Rockingham</c:v>
                </c:pt>
                <c:pt idx="6">
                  <c:v>York</c:v>
                </c:pt>
                <c:pt idx="7">
                  <c:v>Albemarle</c:v>
                </c:pt>
                <c:pt idx="8">
                  <c:v>Harrisonburg</c:v>
                </c:pt>
                <c:pt idx="9">
                  <c:v>Spotsylvania</c:v>
                </c:pt>
                <c:pt idx="10">
                  <c:v>Winchester</c:v>
                </c:pt>
                <c:pt idx="11">
                  <c:v>Stafford</c:v>
                </c:pt>
                <c:pt idx="12">
                  <c:v>Fauquier</c:v>
                </c:pt>
                <c:pt idx="13">
                  <c:v>Roanoke</c:v>
                </c:pt>
                <c:pt idx="14">
                  <c:v>Loudoun</c:v>
                </c:pt>
              </c:strCache>
            </c:strRef>
          </c:cat>
          <c:val>
            <c:numRef>
              <c:f>Sheet1!$B$2:$B$16</c:f>
              <c:numCache>
                <c:formatCode>0.000</c:formatCode>
                <c:ptCount val="15"/>
                <c:pt idx="0">
                  <c:v>0.57999999999999996</c:v>
                </c:pt>
                <c:pt idx="1">
                  <c:v>0.6</c:v>
                </c:pt>
                <c:pt idx="2" formatCode="0.0000">
                  <c:v>0.6</c:v>
                </c:pt>
                <c:pt idx="3" formatCode="0.0000">
                  <c:v>0.62</c:v>
                </c:pt>
                <c:pt idx="4" formatCode="0.0000">
                  <c:v>0.71</c:v>
                </c:pt>
                <c:pt idx="5" formatCode="0.0000">
                  <c:v>0.74</c:v>
                </c:pt>
                <c:pt idx="6" formatCode="0.0000">
                  <c:v>0.79500000000000004</c:v>
                </c:pt>
                <c:pt idx="7" formatCode="0.0000">
                  <c:v>0.83899999999999997</c:v>
                </c:pt>
                <c:pt idx="8" formatCode="0.0000">
                  <c:v>0.85</c:v>
                </c:pt>
                <c:pt idx="9" formatCode="0.0000">
                  <c:v>0.85</c:v>
                </c:pt>
                <c:pt idx="10" formatCode="0.0000">
                  <c:v>0.91</c:v>
                </c:pt>
                <c:pt idx="11" formatCode="0.0000">
                  <c:v>0.99</c:v>
                </c:pt>
                <c:pt idx="12" formatCode="0.0000">
                  <c:v>1.0389999999999999</c:v>
                </c:pt>
                <c:pt idx="13" formatCode="0.0000">
                  <c:v>1.0900000000000001</c:v>
                </c:pt>
                <c:pt idx="14" formatCode="0.0000">
                  <c:v>1.125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0AF-42EA-AD1C-F7287B0D89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010176"/>
        <c:axId val="25011712"/>
      </c:barChart>
      <c:catAx>
        <c:axId val="250101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5011712"/>
        <c:crosses val="autoZero"/>
        <c:auto val="1"/>
        <c:lblAlgn val="ctr"/>
        <c:lblOffset val="100"/>
        <c:noMultiLvlLbl val="0"/>
      </c:catAx>
      <c:valAx>
        <c:axId val="25011712"/>
        <c:scaling>
          <c:orientation val="minMax"/>
        </c:scaling>
        <c:delete val="0"/>
        <c:axPos val="b"/>
        <c:majorGridlines/>
        <c:numFmt formatCode="0.00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5010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42257217847769"/>
          <c:y val="8.1709558823529413E-2"/>
          <c:w val="0.7977308852748547"/>
          <c:h val="0.8158710937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8F4-4467-8900-7ECD2EC5A21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8F4-4467-8900-7ECD2EC5A213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8F4-4467-8900-7ECD2EC5A213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8F4-4467-8900-7ECD2EC5A213}"/>
              </c:ext>
            </c:extLst>
          </c:dPt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accen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72D7-4D46-B11D-9F837B5A6882}"/>
              </c:ext>
            </c:extLst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400" b="1" baseline="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68F4-4467-8900-7ECD2EC5A213}"/>
                </c:ext>
              </c:extLst>
            </c:dLbl>
            <c:dLbl>
              <c:idx val="2"/>
              <c:spPr>
                <a:noFill/>
              </c:spPr>
              <c:txPr>
                <a:bodyPr/>
                <a:lstStyle/>
                <a:p>
                  <a:pPr>
                    <a:defRPr sz="1400" b="1" baseline="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68F4-4467-8900-7ECD2EC5A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Augusta</c:v>
                </c:pt>
                <c:pt idx="1">
                  <c:v>Shenandoah</c:v>
                </c:pt>
                <c:pt idx="2">
                  <c:v>Rockingham</c:v>
                </c:pt>
                <c:pt idx="3">
                  <c:v>Roanoke</c:v>
                </c:pt>
                <c:pt idx="4">
                  <c:v>Harrisonburg</c:v>
                </c:pt>
                <c:pt idx="5">
                  <c:v>Warren</c:v>
                </c:pt>
                <c:pt idx="6">
                  <c:v>York</c:v>
                </c:pt>
                <c:pt idx="7">
                  <c:v>Loudoun</c:v>
                </c:pt>
                <c:pt idx="8">
                  <c:v>Albemarle</c:v>
                </c:pt>
                <c:pt idx="9">
                  <c:v>Clarke</c:v>
                </c:pt>
                <c:pt idx="10">
                  <c:v>Fauquier</c:v>
                </c:pt>
                <c:pt idx="11">
                  <c:v>Winchester</c:v>
                </c:pt>
                <c:pt idx="12">
                  <c:v>Frederick</c:v>
                </c:pt>
                <c:pt idx="13">
                  <c:v>Stafford</c:v>
                </c:pt>
                <c:pt idx="14">
                  <c:v>Spotsylvania</c:v>
                </c:pt>
              </c:strCache>
            </c:strRef>
          </c:cat>
          <c:val>
            <c:numRef>
              <c:f>Sheet1!$B$2:$B$16</c:f>
              <c:numCache>
                <c:formatCode>0.000</c:formatCode>
                <c:ptCount val="15"/>
                <c:pt idx="0">
                  <c:v>2.5</c:v>
                </c:pt>
                <c:pt idx="1">
                  <c:v>3</c:v>
                </c:pt>
                <c:pt idx="2">
                  <c:v>3</c:v>
                </c:pt>
                <c:pt idx="3">
                  <c:v>3.5</c:v>
                </c:pt>
                <c:pt idx="4">
                  <c:v>3.5</c:v>
                </c:pt>
                <c:pt idx="5">
                  <c:v>4</c:v>
                </c:pt>
                <c:pt idx="6">
                  <c:v>4</c:v>
                </c:pt>
                <c:pt idx="7">
                  <c:v>4.2</c:v>
                </c:pt>
                <c:pt idx="8">
                  <c:v>4.28</c:v>
                </c:pt>
                <c:pt idx="9">
                  <c:v>4.49</c:v>
                </c:pt>
                <c:pt idx="10">
                  <c:v>4.6500000000000004</c:v>
                </c:pt>
                <c:pt idx="11">
                  <c:v>4.8</c:v>
                </c:pt>
                <c:pt idx="12">
                  <c:v>4.8600000000000003</c:v>
                </c:pt>
                <c:pt idx="13">
                  <c:v>6.46</c:v>
                </c:pt>
                <c:pt idx="14">
                  <c:v>6.55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8F4-4467-8900-7ECD2EC5A2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077248"/>
        <c:axId val="25078784"/>
      </c:barChart>
      <c:catAx>
        <c:axId val="25077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5078784"/>
        <c:crosses val="autoZero"/>
        <c:auto val="1"/>
        <c:lblAlgn val="ctr"/>
        <c:lblOffset val="100"/>
        <c:noMultiLvlLbl val="0"/>
      </c:catAx>
      <c:valAx>
        <c:axId val="25078784"/>
        <c:scaling>
          <c:orientation val="minMax"/>
        </c:scaling>
        <c:delete val="0"/>
        <c:axPos val="b"/>
        <c:majorGridlines/>
        <c:numFmt formatCode="0.00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5077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8D363-B64B-42A7-A957-34358C607EE4}" type="datetimeFigureOut">
              <a:rPr lang="en-US" smtClean="0"/>
              <a:t>3/20/2018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C0F96-EAF4-4721-9B55-7515E5E79F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997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974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40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5109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5004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09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129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129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CF76-9130-4418-890D-68C0376AAAA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416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5109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7958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781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396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ECF76-9130-4418-890D-68C0376AAAA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416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3669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1583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1583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27979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646612"/>
            <a:ext cx="5607050" cy="41830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2256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826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516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802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4837"/>
            <a:ext cx="5607050" cy="4183063"/>
          </a:xfrm>
        </p:spPr>
        <p:txBody>
          <a:bodyPr/>
          <a:lstStyle/>
          <a:p>
            <a:r>
              <a:rPr lang="en-US" baseline="0" dirty="0"/>
              <a:t>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113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38200" y="4414837"/>
            <a:ext cx="5607050" cy="41830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083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527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744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EC0F96-EAF4-4721-9B55-7515E5E79FD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36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6ACB-2DD2-4C3F-85E0-27B8CE982A03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95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7F3B-D2EA-4869-BD55-49EAC7925E03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28901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7F3B-D2EA-4869-BD55-49EAC7925E03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292861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7F3B-D2EA-4869-BD55-49EAC7925E03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28176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7F3B-D2EA-4869-BD55-49EAC7925E03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424116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C7F3B-D2EA-4869-BD55-49EAC7925E03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51739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61B9-62EF-4BA8-8B85-A4272A5F46B9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333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708D-F16D-4550-8CD2-9848F437F38A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3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B922D-A592-4EC0-8B06-FDF4F6724E10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1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BF97D-92A5-4C84-B37F-80ED885E87BE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970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BA1B-407C-439F-A92C-78C335786BF6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47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9DD3-5915-4B66-B556-3A36B90F6CC1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772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A948F-4F9C-4398-B8DC-C7F7CC21419D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58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F36F1-EE09-48D0-A76F-8C0BB381EA44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4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4303-5651-419C-B266-1E82CDF7FB62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633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0322-4271-4313-B8CA-CB6B2F414C6A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958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C7F3B-D2EA-4869-BD55-49EAC7925E03}" type="datetime1">
              <a:rPr lang="en-US" smtClean="0"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E0C69B-8EB2-4A0B-996C-68DF8947A6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4419601"/>
          </a:xfrm>
        </p:spPr>
        <p:txBody>
          <a:bodyPr/>
          <a:lstStyle/>
          <a:p>
            <a:pPr algn="l"/>
            <a:r>
              <a:rPr lang="en-US" sz="4000" dirty="0"/>
              <a:t>FY 2019 Budget Public Hearing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2000" dirty="0"/>
              <a:t>Frederick County, 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4892" y="5399751"/>
            <a:ext cx="4071508" cy="1219200"/>
          </a:xfrm>
        </p:spPr>
        <p:txBody>
          <a:bodyPr>
            <a:normAutofit/>
          </a:bodyPr>
          <a:lstStyle/>
          <a:p>
            <a:r>
              <a:rPr lang="en-US" dirty="0"/>
              <a:t>Kris C. Tierney</a:t>
            </a:r>
          </a:p>
          <a:p>
            <a:r>
              <a:rPr lang="en-US" dirty="0"/>
              <a:t>County Administrator</a:t>
            </a:r>
          </a:p>
          <a:p>
            <a:r>
              <a:rPr lang="en-US" dirty="0"/>
              <a:t>March 28,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1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76400"/>
            <a:ext cx="3581400" cy="26343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2203704"/>
            <a:ext cx="3767328" cy="29778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68627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FY 2019 Advertised Budget – All Funds</a:t>
            </a:r>
            <a:br>
              <a:rPr lang="en-US" sz="2800" dirty="0"/>
            </a:br>
            <a:r>
              <a:rPr lang="en-US" sz="2800" dirty="0"/>
              <a:t>$319,822,441</a:t>
            </a:r>
            <a:br>
              <a:rPr lang="en-US" sz="2800" dirty="0"/>
            </a:br>
            <a:r>
              <a:rPr lang="en-US" sz="2800" dirty="0"/>
              <a:t>Where Does It Go?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97379"/>
              </p:ext>
            </p:extLst>
          </p:nvPr>
        </p:nvGraphicFramePr>
        <p:xfrm>
          <a:off x="457200" y="1600200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493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sz="2800" dirty="0"/>
              <a:t>General Fund Revenues – FY 2018 to FY 2019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0715"/>
              </p:ext>
            </p:extLst>
          </p:nvPr>
        </p:nvGraphicFramePr>
        <p:xfrm>
          <a:off x="0" y="914401"/>
          <a:ext cx="8229600" cy="5548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363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FY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FY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Difference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868">
                <a:tc>
                  <a:txBody>
                    <a:bodyPr/>
                    <a:lstStyle/>
                    <a:p>
                      <a:r>
                        <a:rPr lang="en-US" sz="1600" dirty="0"/>
                        <a:t>General Property Taxes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$117,080,093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123,179,515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6,099,422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868">
                <a:tc>
                  <a:txBody>
                    <a:bodyPr/>
                    <a:lstStyle/>
                    <a:p>
                      <a:r>
                        <a:rPr lang="en-US" sz="1600" dirty="0"/>
                        <a:t>Other Local Taxes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$35,717,875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36,959,731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1,241,856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868">
                <a:tc>
                  <a:txBody>
                    <a:bodyPr/>
                    <a:lstStyle/>
                    <a:p>
                      <a:r>
                        <a:rPr lang="en-US" sz="1600" dirty="0"/>
                        <a:t>Permits</a:t>
                      </a:r>
                      <a:r>
                        <a:rPr lang="en-US" sz="1600" baseline="0" dirty="0"/>
                        <a:t>/Privilege Fees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$2,004,806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1,838,386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-166,420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868">
                <a:tc>
                  <a:txBody>
                    <a:bodyPr/>
                    <a:lstStyle/>
                    <a:p>
                      <a:r>
                        <a:rPr lang="en-US" sz="1600" dirty="0"/>
                        <a:t>Fines/Forfeitures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$415,400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323,270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-92,130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868">
                <a:tc>
                  <a:txBody>
                    <a:bodyPr/>
                    <a:lstStyle/>
                    <a:p>
                      <a:r>
                        <a:rPr lang="en-US" sz="1600" dirty="0"/>
                        <a:t>Use of Money/Property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$192,068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526,810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334,742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868">
                <a:tc>
                  <a:txBody>
                    <a:bodyPr/>
                    <a:lstStyle/>
                    <a:p>
                      <a:r>
                        <a:rPr lang="en-US" sz="1600" dirty="0"/>
                        <a:t>Charges for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$3,076,558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3,061,899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-14,659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868">
                <a:tc>
                  <a:txBody>
                    <a:bodyPr/>
                    <a:lstStyle/>
                    <a:p>
                      <a:r>
                        <a:rPr lang="en-US" sz="1600" dirty="0"/>
                        <a:t>Misc.</a:t>
                      </a:r>
                      <a:r>
                        <a:rPr lang="en-US" sz="1600" baseline="0" dirty="0"/>
                        <a:t> Revenues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$163,317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180,090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16,773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868">
                <a:tc>
                  <a:txBody>
                    <a:bodyPr/>
                    <a:lstStyle/>
                    <a:p>
                      <a:r>
                        <a:rPr lang="en-US" sz="1600" dirty="0"/>
                        <a:t>Recovered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$1,559,454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1,618,949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59,495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2868">
                <a:tc>
                  <a:txBody>
                    <a:bodyPr/>
                    <a:lstStyle/>
                    <a:p>
                      <a:r>
                        <a:rPr lang="en-US" sz="16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$10,447,498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11,814,578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1,367,080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2868">
                <a:tc>
                  <a:txBody>
                    <a:bodyPr/>
                    <a:lstStyle/>
                    <a:p>
                      <a:r>
                        <a:rPr lang="en-US" sz="1600" dirty="0"/>
                        <a:t>Federal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$1.033,800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-1,033,800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2868">
                <a:tc>
                  <a:txBody>
                    <a:bodyPr/>
                    <a:lstStyle/>
                    <a:p>
                      <a:r>
                        <a:rPr lang="en-US" sz="1600" dirty="0"/>
                        <a:t>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$7,918,047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1,100,000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-6,818,047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66911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$179,608,916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$180,603,228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$994,312</a:t>
                      </a:r>
                    </a:p>
                    <a:p>
                      <a:pPr algn="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139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  <a:noFill/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FY 2019 Proposed General Fund Revenue</a:t>
            </a:r>
            <a:br>
              <a:rPr lang="en-US" sz="3200" dirty="0"/>
            </a:br>
            <a:r>
              <a:rPr lang="en-US" sz="3200" dirty="0"/>
              <a:t>$180,603,228</a:t>
            </a: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13292684"/>
              </p:ext>
            </p:extLst>
          </p:nvPr>
        </p:nvGraphicFramePr>
        <p:xfrm>
          <a:off x="304800" y="1752600"/>
          <a:ext cx="4495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99369530"/>
              </p:ext>
            </p:extLst>
          </p:nvPr>
        </p:nvGraphicFramePr>
        <p:xfrm>
          <a:off x="5105400" y="1905000"/>
          <a:ext cx="3362643" cy="378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7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General Prop. Taxes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123,179,515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Other Local Taxes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36,959,731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Permits/Fees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1,838,389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State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11,814,578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Charges for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3,061,899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Recovered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1,618,949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r>
                        <a:rPr lang="en-US" sz="1600" dirty="0"/>
                        <a:t>Other – Misc.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1,030,167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Fund</a:t>
                      </a:r>
                      <a:r>
                        <a:rPr lang="en-US" sz="1600" baseline="0" dirty="0"/>
                        <a:t> Balance </a:t>
                      </a:r>
                      <a:endParaRPr lang="en-US" sz="16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u="sng" dirty="0">
                          <a:solidFill>
                            <a:schemeClr val="tx1"/>
                          </a:solidFill>
                        </a:rPr>
                        <a:t>1,100,000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180,603,228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476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FY 2019 Proposed General Fund Budget Expenditures</a:t>
            </a:r>
            <a:br>
              <a:rPr lang="en-US" sz="2400" dirty="0"/>
            </a:br>
            <a:r>
              <a:rPr lang="en-US" sz="2400" dirty="0"/>
              <a:t>$180,603,228</a:t>
            </a:r>
            <a:br>
              <a:rPr lang="en-US" sz="2400" dirty="0"/>
            </a:br>
            <a:r>
              <a:rPr lang="en-US" sz="2400" dirty="0"/>
              <a:t>Where Does It Go?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322514"/>
              </p:ext>
            </p:extLst>
          </p:nvPr>
        </p:nvGraphicFramePr>
        <p:xfrm>
          <a:off x="-838200" y="1682088"/>
          <a:ext cx="82296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160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185865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3200" dirty="0"/>
              <a:t>Unfunded School Capital Requests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ECC412-BDD0-42BF-A0B3-EA9CFEBBF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Replacement cooling tower at JWMS</a:t>
            </a:r>
          </a:p>
          <a:p>
            <a:r>
              <a:rPr lang="en-US" sz="2000" dirty="0"/>
              <a:t>Partial roof replacement at Dowell J Howard</a:t>
            </a:r>
          </a:p>
          <a:p>
            <a:r>
              <a:rPr lang="en-US" sz="2000" dirty="0"/>
              <a:t>Replacement heat pumps at JWHS and Apple Pie Ridge</a:t>
            </a:r>
          </a:p>
          <a:p>
            <a:r>
              <a:rPr lang="en-US" sz="2000" dirty="0"/>
              <a:t>Fire alarm replacement at Bass-Hoover</a:t>
            </a:r>
          </a:p>
          <a:p>
            <a:r>
              <a:rPr lang="en-US" sz="2000" dirty="0"/>
              <a:t>Tennis court renovation at </a:t>
            </a:r>
            <a:r>
              <a:rPr lang="en-US" sz="2000" dirty="0" err="1"/>
              <a:t>Sherando</a:t>
            </a:r>
            <a:endParaRPr lang="en-US" sz="2000" dirty="0"/>
          </a:p>
          <a:p>
            <a:r>
              <a:rPr lang="en-US" sz="2000" dirty="0"/>
              <a:t>Extend the northbound left turn lane along 522 at FCMS to improve visibility over blind hill</a:t>
            </a:r>
          </a:p>
        </p:txBody>
      </p:sp>
    </p:spTree>
    <p:extLst>
      <p:ext uri="{BB962C8B-B14F-4D97-AF65-F5344CB8AC3E}">
        <p14:creationId xmlns:p14="http://schemas.microsoft.com/office/powerpoint/2010/main" val="2979671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185865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sz="3200" dirty="0"/>
              <a:t>Unfunded County Capital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Updated portable and mobile radios for Sheriff’s Office</a:t>
            </a:r>
          </a:p>
          <a:p>
            <a:r>
              <a:rPr lang="en-US" sz="2000" dirty="0">
                <a:solidFill>
                  <a:schemeClr val="tx1"/>
                </a:solidFill>
              </a:rPr>
              <a:t>Clearbrook Park parking lot</a:t>
            </a:r>
          </a:p>
          <a:p>
            <a:r>
              <a:rPr lang="en-US" sz="2000" dirty="0" err="1">
                <a:solidFill>
                  <a:schemeClr val="tx1"/>
                </a:solidFill>
              </a:rPr>
              <a:t>Sherando</a:t>
            </a:r>
            <a:r>
              <a:rPr lang="en-US" sz="2000" dirty="0">
                <a:solidFill>
                  <a:schemeClr val="tx1"/>
                </a:solidFill>
              </a:rPr>
              <a:t> Park northwest bathroom</a:t>
            </a:r>
          </a:p>
          <a:p>
            <a:r>
              <a:rPr lang="en-US" sz="2000" dirty="0">
                <a:solidFill>
                  <a:schemeClr val="tx1"/>
                </a:solidFill>
              </a:rPr>
              <a:t>Alterations to North Building lobby for storage of voting machines</a:t>
            </a:r>
          </a:p>
          <a:p>
            <a:r>
              <a:rPr lang="en-US" sz="2000" dirty="0">
                <a:solidFill>
                  <a:schemeClr val="tx1"/>
                </a:solidFill>
              </a:rPr>
              <a:t>Hydraulic Extraction Equipment</a:t>
            </a:r>
          </a:p>
          <a:p>
            <a:r>
              <a:rPr lang="en-US" sz="2000" dirty="0">
                <a:solidFill>
                  <a:schemeClr val="tx1"/>
                </a:solidFill>
              </a:rPr>
              <a:t>Sheriff Response armored vehicle for Tactical team</a:t>
            </a:r>
          </a:p>
          <a:p>
            <a:r>
              <a:rPr lang="en-US" sz="2000" dirty="0" err="1">
                <a:solidFill>
                  <a:schemeClr val="tx1"/>
                </a:solidFill>
              </a:rPr>
              <a:t>Sherando</a:t>
            </a:r>
            <a:r>
              <a:rPr lang="en-US" sz="2000" dirty="0">
                <a:solidFill>
                  <a:schemeClr val="tx1"/>
                </a:solidFill>
              </a:rPr>
              <a:t> softball complex</a:t>
            </a:r>
          </a:p>
          <a:p>
            <a:r>
              <a:rPr lang="en-US" sz="2000" dirty="0">
                <a:solidFill>
                  <a:schemeClr val="tx1"/>
                </a:solidFill>
              </a:rPr>
              <a:t>Snowden Bridge Park development</a:t>
            </a:r>
          </a:p>
          <a:p>
            <a:r>
              <a:rPr lang="en-US" sz="2000" dirty="0">
                <a:solidFill>
                  <a:schemeClr val="tx1"/>
                </a:solidFill>
              </a:rPr>
              <a:t>6 Continental washer/extractors for Fire and Rescue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583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en-US" sz="3200" dirty="0"/>
              <a:t>General Fund Budgets - History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401974"/>
              </p:ext>
            </p:extLst>
          </p:nvPr>
        </p:nvGraphicFramePr>
        <p:xfrm>
          <a:off x="304800" y="1675738"/>
          <a:ext cx="7467600" cy="436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16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321696-865E-43B2-BF8D-0AF4184BE7B0}"/>
              </a:ext>
            </a:extLst>
          </p:cNvPr>
          <p:cNvSpPr txBox="1"/>
          <p:nvPr/>
        </p:nvSpPr>
        <p:spPr>
          <a:xfrm>
            <a:off x="6096000" y="1675738"/>
            <a:ext cx="861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Proposed</a:t>
            </a:r>
          </a:p>
        </p:txBody>
      </p:sp>
    </p:spTree>
    <p:extLst>
      <p:ext uri="{BB962C8B-B14F-4D97-AF65-F5344CB8AC3E}">
        <p14:creationId xmlns:p14="http://schemas.microsoft.com/office/powerpoint/2010/main" val="2419483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2800" dirty="0"/>
              <a:t>School Operating Fund Revenues  </a:t>
            </a:r>
            <a:br>
              <a:rPr lang="en-US" sz="2800" dirty="0"/>
            </a:br>
            <a:r>
              <a:rPr lang="en-US" sz="2800" dirty="0"/>
              <a:t>FY 2018 to FY 2019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0209411"/>
              </p:ext>
            </p:extLst>
          </p:nvPr>
        </p:nvGraphicFramePr>
        <p:xfrm>
          <a:off x="228600" y="1752601"/>
          <a:ext cx="8077200" cy="4621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9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3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55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8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2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FY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FY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47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Revenue from Local 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$967,716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$944,326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-$23,390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57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$75,982,926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$79,566,124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$3,583,198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576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Federal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$5,037,745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$5,570,556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$532,811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8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Transfer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from School Debt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$617,478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-$617,478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808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General Fund Transfer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$77,273,630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$83,239,674</a:t>
                      </a:r>
                    </a:p>
                    <a:p>
                      <a:pPr algn="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$5,966,044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347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$159,879,495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$169,320,680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$9,441,185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77000" y="6009453"/>
            <a:ext cx="512638" cy="365125"/>
          </a:xfrm>
        </p:spPr>
        <p:txBody>
          <a:bodyPr/>
          <a:lstStyle/>
          <a:p>
            <a:fld id="{79E0C69B-8EB2-4A0B-996C-68DF8947A6F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96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dirty="0"/>
              <a:t>School Operating Fund Revenues</a:t>
            </a:r>
            <a:br>
              <a:rPr lang="en-US" sz="3200" dirty="0"/>
            </a:br>
            <a:r>
              <a:rPr lang="en-US" sz="3200" dirty="0"/>
              <a:t>$169,320,680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936192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5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1143000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dirty="0"/>
              <a:t>Frederick County Public Schools</a:t>
            </a:r>
            <a:br>
              <a:rPr lang="en-US" sz="3200" dirty="0"/>
            </a:br>
            <a:r>
              <a:rPr lang="en-US" sz="3200" dirty="0"/>
              <a:t>Budget Facts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458200" cy="42211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Student population for FCPS is expected to increase for FY 2019 by 302 students to a total population of 13,705.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C00000"/>
                </a:solidFill>
              </a:rPr>
              <a:t>For FY 2019, the FCPS cost per student is projected to be $12,790. In comparison, cost per student for FY 2016 was $11,409 and FY 2015 was $11,009.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1"/>
                </a:solidFill>
              </a:rPr>
              <a:t>The proposed increase in the local transfer to the School Operating Fund is $5,966,044.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957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347713" cy="1320800"/>
          </a:xfrm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Board Budget Priorities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763"/>
            <a:ext cx="7848600" cy="4922838"/>
          </a:xfrm>
        </p:spPr>
        <p:txBody>
          <a:bodyPr>
            <a:noAutofit/>
          </a:bodyPr>
          <a:lstStyle/>
          <a:p>
            <a:endParaRPr lang="en-US" sz="2800" dirty="0"/>
          </a:p>
          <a:p>
            <a:r>
              <a:rPr lang="en-US" sz="2800" dirty="0"/>
              <a:t>Public Safety and Education needs are highest priorities</a:t>
            </a:r>
          </a:p>
          <a:p>
            <a:r>
              <a:rPr lang="en-US" sz="2800" dirty="0"/>
              <a:t>Maintain Contingency Fund for unanticipated needs </a:t>
            </a:r>
          </a:p>
          <a:p>
            <a:r>
              <a:rPr lang="en-US" sz="2800" dirty="0"/>
              <a:t>Address critical staffing shortages</a:t>
            </a:r>
          </a:p>
          <a:p>
            <a:r>
              <a:rPr lang="en-US" sz="2800" dirty="0"/>
              <a:t>Preserve the fund balance at an appropriate level, in keeping with Board policy and best practices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951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186525"/>
          </a:xfrm>
        </p:spPr>
        <p:txBody>
          <a:bodyPr>
            <a:normAutofit fontScale="90000"/>
          </a:bodyPr>
          <a:lstStyle/>
          <a:p>
            <a:r>
              <a:rPr lang="en-US" dirty="0"/>
              <a:t>Adopted School Operating Fund Budgets - History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635072"/>
              </p:ext>
            </p:extLst>
          </p:nvPr>
        </p:nvGraphicFramePr>
        <p:xfrm>
          <a:off x="609600" y="2160588"/>
          <a:ext cx="6477000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47CF56-479C-4CC1-80B7-48E1AF650EA6}"/>
              </a:ext>
            </a:extLst>
          </p:cNvPr>
          <p:cNvSpPr txBox="1"/>
          <p:nvPr/>
        </p:nvSpPr>
        <p:spPr>
          <a:xfrm>
            <a:off x="5791200" y="22860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Proposed</a:t>
            </a:r>
          </a:p>
        </p:txBody>
      </p:sp>
    </p:spTree>
    <p:extLst>
      <p:ext uri="{BB962C8B-B14F-4D97-AF65-F5344CB8AC3E}">
        <p14:creationId xmlns:p14="http://schemas.microsoft.com/office/powerpoint/2010/main" val="11761155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10275"/>
          </a:xfrm>
        </p:spPr>
        <p:txBody>
          <a:bodyPr/>
          <a:lstStyle/>
          <a:p>
            <a:r>
              <a:rPr lang="en-US" sz="3200" dirty="0"/>
              <a:t>Transfer to School Operating Fund - History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754991"/>
              </p:ext>
            </p:extLst>
          </p:nvPr>
        </p:nvGraphicFramePr>
        <p:xfrm>
          <a:off x="457200" y="1295400"/>
          <a:ext cx="84582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D8D86D-F8A8-42AE-8D7A-E361D2E875D9}"/>
              </a:ext>
            </a:extLst>
          </p:cNvPr>
          <p:cNvSpPr txBox="1"/>
          <p:nvPr/>
        </p:nvSpPr>
        <p:spPr>
          <a:xfrm>
            <a:off x="7162800" y="1447800"/>
            <a:ext cx="8179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Proposed</a:t>
            </a:r>
          </a:p>
        </p:txBody>
      </p:sp>
    </p:spTree>
    <p:extLst>
      <p:ext uri="{BB962C8B-B14F-4D97-AF65-F5344CB8AC3E}">
        <p14:creationId xmlns:p14="http://schemas.microsoft.com/office/powerpoint/2010/main" val="3954283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348" y="533400"/>
            <a:ext cx="6689652" cy="1529688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Current Real Estate Tax Rates of Surrounding and Similar Localities </a:t>
            </a:r>
            <a:r>
              <a:rPr lang="en-US" sz="2700" dirty="0">
                <a:solidFill>
                  <a:schemeClr val="accent2"/>
                </a:solidFill>
              </a:rPr>
              <a:t>Frederick County Budgeted revenue 59 million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325930"/>
              </p:ext>
            </p:extLst>
          </p:nvPr>
        </p:nvGraphicFramePr>
        <p:xfrm>
          <a:off x="609600" y="2209800"/>
          <a:ext cx="6348413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946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1447800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latin typeface="Palatino Linotype" panose="02040502050505030304" pitchFamily="18" charset="0"/>
              </a:rPr>
              <a:t>Current Personal Property Tax Rates of Surrounding and Similar Localities</a:t>
            </a:r>
            <a:br>
              <a:rPr lang="en-US" sz="3200" dirty="0">
                <a:latin typeface="Palatino Linotype" panose="02040502050505030304" pitchFamily="18" charset="0"/>
              </a:rPr>
            </a:br>
            <a:r>
              <a:rPr lang="en-US" sz="2800" dirty="0">
                <a:solidFill>
                  <a:schemeClr val="accent2"/>
                </a:solidFill>
                <a:latin typeface="Palatino Linotype" panose="02040502050505030304" pitchFamily="18" charset="0"/>
              </a:rPr>
              <a:t>Frederick County Budgeted revenue 52 Million</a:t>
            </a:r>
            <a:br>
              <a:rPr lang="en-US" sz="3200" dirty="0">
                <a:solidFill>
                  <a:schemeClr val="accent2"/>
                </a:solidFill>
                <a:latin typeface="Palatino Linotype" panose="02040502050505030304" pitchFamily="18" charset="0"/>
              </a:rPr>
            </a:br>
            <a:endParaRPr lang="en-US" sz="3200" dirty="0">
              <a:solidFill>
                <a:schemeClr val="accent2"/>
              </a:solidFill>
              <a:latin typeface="Palatino Linotype" panose="0204050205050503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237317"/>
              </p:ext>
            </p:extLst>
          </p:nvPr>
        </p:nvGraphicFramePr>
        <p:xfrm>
          <a:off x="228600" y="1600200"/>
          <a:ext cx="8153400" cy="4806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1060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219200"/>
          </a:xfrm>
        </p:spPr>
        <p:txBody>
          <a:bodyPr/>
          <a:lstStyle/>
          <a:p>
            <a:r>
              <a:rPr lang="en-US" sz="3200" dirty="0"/>
              <a:t>Median Income of Surrounding and Similar Localities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181482517"/>
              </p:ext>
            </p:extLst>
          </p:nvPr>
        </p:nvGraphicFramePr>
        <p:xfrm>
          <a:off x="0" y="1448725"/>
          <a:ext cx="84582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72088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/>
              <a:t>Per Capita Expenditure Comparison</a:t>
            </a:r>
            <a:br>
              <a:rPr lang="en-US" sz="2800" dirty="0"/>
            </a:br>
            <a:r>
              <a:rPr lang="en-US" sz="2800" dirty="0"/>
              <a:t> of Surrounding and Similar Localities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62647"/>
              </p:ext>
            </p:extLst>
          </p:nvPr>
        </p:nvGraphicFramePr>
        <p:xfrm>
          <a:off x="457200" y="12954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25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5867400"/>
            <a:ext cx="75808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Source: APA 2016 Comparative Cost Report. 2017 data not yet available. 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028563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26</a:t>
            </a:fld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752600"/>
            <a:ext cx="2971800" cy="2819400"/>
          </a:xfrm>
        </p:spPr>
      </p:pic>
    </p:spTree>
    <p:extLst>
      <p:ext uri="{BB962C8B-B14F-4D97-AF65-F5344CB8AC3E}">
        <p14:creationId xmlns:p14="http://schemas.microsoft.com/office/powerpoint/2010/main" val="1656036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Budget Priorities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6705601" cy="446881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800" dirty="0"/>
              <a:t>Provide sufficient employee compensation to retain quality staff</a:t>
            </a:r>
          </a:p>
          <a:p>
            <a:r>
              <a:rPr lang="en-US" sz="2800" dirty="0"/>
              <a:t>Provide reasonable funding for schools and public safety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32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04800"/>
            <a:ext cx="6347713" cy="838200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Administrative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295400"/>
            <a:ext cx="6629401" cy="481619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400" dirty="0"/>
              <a:t>Reduce operating costs and promote efficiencies where possible</a:t>
            </a:r>
          </a:p>
          <a:p>
            <a:r>
              <a:rPr lang="en-US" sz="2400" dirty="0"/>
              <a:t>Carefully consider funding requests for new initiatives</a:t>
            </a:r>
          </a:p>
          <a:p>
            <a:r>
              <a:rPr lang="en-US" sz="2400" dirty="0"/>
              <a:t>Address public safety needs</a:t>
            </a:r>
          </a:p>
          <a:p>
            <a:r>
              <a:rPr lang="en-US" sz="2400" dirty="0"/>
              <a:t>Provide support of technology to ensure equipment &amp; infrastructure are up-to-date</a:t>
            </a:r>
          </a:p>
          <a:p>
            <a:r>
              <a:rPr lang="en-US" sz="2400" dirty="0"/>
              <a:t>Ensure that critical county and school capital needs are met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902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6347713" cy="13208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Proposed General Fund Revenue Increases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857625"/>
            <a:ext cx="7619999" cy="4548863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FY 19 Proposed Revenue          $  179,503,228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FY 18 Budgeted Revenue	 	  </a:t>
            </a:r>
            <a:r>
              <a:rPr lang="en-US" sz="2000" b="1" u="sng" dirty="0">
                <a:solidFill>
                  <a:schemeClr val="tx1"/>
                </a:solidFill>
              </a:rPr>
              <a:t>171,690,869</a:t>
            </a:r>
            <a:r>
              <a:rPr lang="en-US" sz="2000" b="1" dirty="0">
                <a:solidFill>
                  <a:schemeClr val="tx1"/>
                </a:solidFill>
              </a:rPr>
              <a:t>     </a:t>
            </a:r>
            <a:r>
              <a:rPr lang="en-US" sz="2000" b="1" u="sng" dirty="0">
                <a:solidFill>
                  <a:schemeClr val="tx1"/>
                </a:solidFill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                  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$ </a:t>
            </a:r>
            <a:r>
              <a:rPr lang="en-US" sz="2000" b="1" dirty="0">
                <a:solidFill>
                  <a:srgbClr val="FF0000"/>
                </a:solidFill>
              </a:rPr>
              <a:t>    </a:t>
            </a:r>
            <a:r>
              <a:rPr lang="en-US" sz="2000" b="1" dirty="0">
                <a:solidFill>
                  <a:schemeClr val="tx1"/>
                </a:solidFill>
              </a:rPr>
              <a:t>7,812,359</a:t>
            </a:r>
          </a:p>
          <a:p>
            <a:pPr marL="0" indent="0">
              <a:buNone/>
            </a:pPr>
            <a:endParaRPr lang="en-US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Natural Increase 				  $ 6,093,123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Proposed tax increase 		           1,000,000 (</a:t>
            </a:r>
            <a:r>
              <a:rPr lang="en-US" sz="1700" b="1" dirty="0">
                <a:solidFill>
                  <a:schemeClr val="tx1"/>
                </a:solidFill>
              </a:rPr>
              <a:t>1 cent RE tax </a:t>
            </a:r>
            <a:r>
              <a:rPr lang="en-US" sz="1700" b="1" dirty="0" err="1">
                <a:solidFill>
                  <a:schemeClr val="tx1"/>
                </a:solidFill>
              </a:rPr>
              <a:t>inc.</a:t>
            </a:r>
            <a:r>
              <a:rPr lang="en-US" sz="1700" b="1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Proposed airplane tax increase            50,000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Categorical                                         </a:t>
            </a:r>
            <a:r>
              <a:rPr lang="en-US" sz="2000" b="1" u="sng" dirty="0">
                <a:solidFill>
                  <a:schemeClr val="tx1"/>
                </a:solidFill>
              </a:rPr>
              <a:t>669,236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1"/>
                </a:solidFill>
              </a:rPr>
              <a:t>                                                   $  7,812,359  </a:t>
            </a:r>
            <a:r>
              <a:rPr lang="en-US" sz="1700" b="1" dirty="0">
                <a:solidFill>
                  <a:schemeClr val="tx1"/>
                </a:solidFill>
              </a:rPr>
              <a:t>(4.55% increase)</a:t>
            </a:r>
          </a:p>
          <a:p>
            <a:pPr marL="0" indent="0">
              <a:buNone/>
            </a:pP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tx1"/>
                </a:solidFill>
              </a:rPr>
              <a:t>Does not include funding from Fund Balance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259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143000"/>
          </a:xfrm>
          <a:noFill/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General Fund Increase in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1"/>
            <a:ext cx="6347714" cy="279241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33 Full-Time positions           $2,070,523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Capital Requests                     9,188,300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Other Operating                      </a:t>
            </a:r>
            <a:r>
              <a:rPr lang="en-US" sz="2000" u="sng" dirty="0">
                <a:solidFill>
                  <a:schemeClr val="tx1"/>
                </a:solidFill>
              </a:rPr>
              <a:t>4,223,783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Total Requests                     $15,482,806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81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81000"/>
            <a:ext cx="6347713" cy="9906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200" dirty="0">
                <a:ln>
                  <a:solidFill>
                    <a:schemeClr val="accent1"/>
                  </a:solidFill>
                </a:ln>
              </a:rPr>
              <a:t>School Request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81200"/>
            <a:ext cx="6347714" cy="388077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School Operating              	$6,600,000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Proposed budget funds         	  5,966,044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School Debt Service              	14,535,820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Proposed budget funds          	14,535,820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School Capital Project Fund       2,700,000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Proposed budget funds                      0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736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6347713" cy="1320800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General Fund positions requested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/>
              <a:t>Commissioner of the Revenue 		2</a:t>
            </a:r>
          </a:p>
          <a:p>
            <a:r>
              <a:rPr lang="en-US" sz="2000" dirty="0"/>
              <a:t>Commonwealth Attorney 			2</a:t>
            </a:r>
          </a:p>
          <a:p>
            <a:r>
              <a:rPr lang="en-US" sz="2000" dirty="0"/>
              <a:t>Sheriff								8</a:t>
            </a:r>
          </a:p>
          <a:p>
            <a:r>
              <a:rPr lang="en-US" sz="2000" dirty="0"/>
              <a:t>Fire and Rescue						20</a:t>
            </a:r>
          </a:p>
          <a:p>
            <a:r>
              <a:rPr lang="en-US" sz="2000" dirty="0"/>
              <a:t>Refuse Collection					1</a:t>
            </a:r>
          </a:p>
          <a:p>
            <a:r>
              <a:rPr lang="en-US" sz="2000" dirty="0"/>
              <a:t>Animal Shelter 						1</a:t>
            </a:r>
          </a:p>
          <a:p>
            <a:r>
              <a:rPr lang="en-US" sz="2000" dirty="0"/>
              <a:t>Social Services						1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Discussions continue regarding positions to be funded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554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48B5A-9238-4C5F-AE72-F2987D9F0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144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School positions requested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26776-1E35-4517-8BB8-9DE0E5878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52599"/>
            <a:ext cx="6347714" cy="33528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     </a:t>
            </a:r>
            <a:endParaRPr lang="en-US" sz="2000" u="sng" dirty="0"/>
          </a:p>
          <a:p>
            <a:r>
              <a:rPr lang="en-US" sz="2000" dirty="0"/>
              <a:t>30 Instructional  (</a:t>
            </a:r>
            <a:r>
              <a:rPr lang="en-US" sz="1600" dirty="0"/>
              <a:t>includes teachers, classroom aides, and special education coordinator)</a:t>
            </a:r>
          </a:p>
          <a:p>
            <a:r>
              <a:rPr lang="en-US" sz="2000" dirty="0"/>
              <a:t>9 Support </a:t>
            </a:r>
            <a:r>
              <a:rPr lang="en-US" sz="1600" dirty="0"/>
              <a:t>(Includes bus drivers, facility service technicians, custodian, software trainer and accountant)</a:t>
            </a:r>
          </a:p>
          <a:p>
            <a:r>
              <a:rPr lang="en-US" sz="1600" dirty="0"/>
              <a:t> </a:t>
            </a:r>
            <a:r>
              <a:rPr lang="en-US" sz="2000" dirty="0"/>
              <a:t>Part-time driver reimbursed by City of Winchester</a:t>
            </a:r>
          </a:p>
          <a:p>
            <a:r>
              <a:rPr lang="en-US" sz="2000" dirty="0"/>
              <a:t>1 Mechanic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FE361-2661-41B6-B172-7EE07F343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69B-8EB2-4A0B-996C-68DF8947A6F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6007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27585</TotalTime>
  <Words>741</Words>
  <Application>Microsoft Office PowerPoint</Application>
  <PresentationFormat>On-screen Show (4:3)</PresentationFormat>
  <Paragraphs>261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Palatino Linotype</vt:lpstr>
      <vt:lpstr>Trebuchet MS</vt:lpstr>
      <vt:lpstr>Wingdings</vt:lpstr>
      <vt:lpstr>Wingdings 3</vt:lpstr>
      <vt:lpstr>Facet</vt:lpstr>
      <vt:lpstr>FY 2019 Budget Public Hearing      Frederick County, VA</vt:lpstr>
      <vt:lpstr>Board Budget Priorities and Objectives</vt:lpstr>
      <vt:lpstr>Budget Priorities and Objectives</vt:lpstr>
      <vt:lpstr>Administrative Objectives</vt:lpstr>
      <vt:lpstr>Proposed General Fund Revenue Increases</vt:lpstr>
      <vt:lpstr>General Fund Increase in Requests</vt:lpstr>
      <vt:lpstr>School Request Comparison</vt:lpstr>
      <vt:lpstr>General Fund positions requested </vt:lpstr>
      <vt:lpstr>School positions requested </vt:lpstr>
      <vt:lpstr>FY 2019 Advertised Budget – All Funds $319,822,441 Where Does It Go?</vt:lpstr>
      <vt:lpstr>General Fund Revenues – FY 2018 to FY 2019</vt:lpstr>
      <vt:lpstr>FY 2019 Proposed General Fund Revenue $180,603,228 </vt:lpstr>
      <vt:lpstr>FY 2019 Proposed General Fund Budget Expenditures $180,603,228 Where Does It Go?</vt:lpstr>
      <vt:lpstr>Unfunded School Capital Requests </vt:lpstr>
      <vt:lpstr>Unfunded County Capital Requests</vt:lpstr>
      <vt:lpstr>General Fund Budgets - History</vt:lpstr>
      <vt:lpstr>School Operating Fund Revenues   FY 2018 to FY 2019</vt:lpstr>
      <vt:lpstr>School Operating Fund Revenues $169,320,680</vt:lpstr>
      <vt:lpstr>Frederick County Public Schools Budget Facts</vt:lpstr>
      <vt:lpstr>Adopted School Operating Fund Budgets - History </vt:lpstr>
      <vt:lpstr>Transfer to School Operating Fund - History</vt:lpstr>
      <vt:lpstr>Current Real Estate Tax Rates of Surrounding and Similar Localities Frederick County Budgeted revenue 59 million </vt:lpstr>
      <vt:lpstr>Current Personal Property Tax Rates of Surrounding and Similar Localities Frederick County Budgeted revenue 52 Million </vt:lpstr>
      <vt:lpstr>Median Income of Surrounding and Similar Localities</vt:lpstr>
      <vt:lpstr>Per Capita Expenditure Comparison  of Surrounding and Similar Localities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2015 Budget Public Hearing</dc:title>
  <dc:creator>Jennifer Place</dc:creator>
  <cp:lastModifiedBy>Jennifer Place</cp:lastModifiedBy>
  <cp:revision>449</cp:revision>
  <cp:lastPrinted>2018-03-15T18:52:21Z</cp:lastPrinted>
  <dcterms:created xsi:type="dcterms:W3CDTF">2014-03-10T14:00:11Z</dcterms:created>
  <dcterms:modified xsi:type="dcterms:W3CDTF">2018-03-20T15:33:51Z</dcterms:modified>
</cp:coreProperties>
</file>